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6" r:id="rId2"/>
    <p:sldId id="259" r:id="rId3"/>
    <p:sldId id="257" r:id="rId4"/>
    <p:sldId id="258" r:id="rId5"/>
    <p:sldId id="260" r:id="rId6"/>
    <p:sldId id="261" r:id="rId7"/>
    <p:sldId id="262" r:id="rId8"/>
  </p:sldIdLst>
  <p:sldSz cx="10691813" cy="75596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p:cViewPr varScale="1">
        <p:scale>
          <a:sx n="81" d="100"/>
          <a:sy n="81" d="100"/>
        </p:scale>
        <p:origin x="10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7669E9A-3539-4424-B89C-E248BD2F0EE3}" type="datetimeFigureOut">
              <a:rPr kumimoji="1" lang="ja-JP" altLang="en-US" smtClean="0"/>
              <a:t>2021/7/21</a:t>
            </a:fld>
            <a:endParaRPr kumimoji="1" lang="ja-JP" altLang="en-US"/>
          </a:p>
        </p:txBody>
      </p:sp>
      <p:sp>
        <p:nvSpPr>
          <p:cNvPr id="4" name="スライド イメージ プレースホルダー 3"/>
          <p:cNvSpPr>
            <a:spLocks noGrp="1" noRot="1" noChangeAspect="1"/>
          </p:cNvSpPr>
          <p:nvPr>
            <p:ph type="sldImg" idx="2"/>
          </p:nvPr>
        </p:nvSpPr>
        <p:spPr>
          <a:xfrm>
            <a:off x="1108075" y="1279525"/>
            <a:ext cx="48831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E826538-A39C-430B-83FC-35643AAFA93F}" type="slidenum">
              <a:rPr kumimoji="1" lang="ja-JP" altLang="en-US" smtClean="0"/>
              <a:t>‹#›</a:t>
            </a:fld>
            <a:endParaRPr kumimoji="1" lang="ja-JP" altLang="en-US"/>
          </a:p>
        </p:txBody>
      </p:sp>
    </p:spTree>
    <p:extLst>
      <p:ext uri="{BB962C8B-B14F-4D97-AF65-F5344CB8AC3E}">
        <p14:creationId xmlns:p14="http://schemas.microsoft.com/office/powerpoint/2010/main" val="1361059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343509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70124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71709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304987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15009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50958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27145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1041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75193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125912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1A705B-91F3-4ACC-B3E2-58AD1C632145}" type="datetimeFigureOut">
              <a:rPr kumimoji="1" lang="ja-JP" altLang="en-US" smtClean="0"/>
              <a:t>2021/7/21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286577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21A705B-91F3-4ACC-B3E2-58AD1C632145}" type="datetimeFigureOut">
              <a:rPr kumimoji="1" lang="ja-JP" altLang="en-US" smtClean="0"/>
              <a:t>2021/7/21</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EC50FEB-0B3F-4F0D-95B7-C00CE76B9C0D}" type="slidenum">
              <a:rPr kumimoji="1" lang="ja-JP" altLang="en-US" smtClean="0"/>
              <a:t>‹#›</a:t>
            </a:fld>
            <a:endParaRPr kumimoji="1" lang="ja-JP" altLang="en-US"/>
          </a:p>
        </p:txBody>
      </p:sp>
    </p:spTree>
    <p:extLst>
      <p:ext uri="{BB962C8B-B14F-4D97-AF65-F5344CB8AC3E}">
        <p14:creationId xmlns:p14="http://schemas.microsoft.com/office/powerpoint/2010/main" val="3469107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3200" y="623711"/>
            <a:ext cx="10306756" cy="1603021"/>
          </a:xfrm>
        </p:spPr>
        <p:txBody>
          <a:bodyPr anchor="ctr">
            <a:normAutofit/>
          </a:bodyPr>
          <a:lstStyle/>
          <a:p>
            <a:r>
              <a:rPr kumimoji="1" lang="ja-JP" altLang="en-US" sz="3600" dirty="0">
                <a:solidFill>
                  <a:schemeClr val="accent5">
                    <a:lumMod val="75000"/>
                  </a:schemeClr>
                </a:solidFill>
                <a:latin typeface="HGSｺﾞｼｯｸE" panose="020B0900000000000000" pitchFamily="50" charset="-128"/>
                <a:ea typeface="HGSｺﾞｼｯｸE" panose="020B0900000000000000" pitchFamily="50" charset="-128"/>
              </a:rPr>
              <a:t>日本加速器学会 年会</a:t>
            </a:r>
            <a:r>
              <a:rPr lang="ja-JP" altLang="en-US" sz="3600" dirty="0">
                <a:solidFill>
                  <a:schemeClr val="accent5">
                    <a:lumMod val="75000"/>
                  </a:schemeClr>
                </a:solidFill>
                <a:latin typeface="HGSｺﾞｼｯｸE" panose="020B0900000000000000" pitchFamily="50" charset="-128"/>
                <a:ea typeface="HGSｺﾞｼｯｸE" panose="020B0900000000000000" pitchFamily="50" charset="-128"/>
              </a:rPr>
              <a:t>ポスターセッション</a:t>
            </a:r>
            <a:br>
              <a:rPr lang="en-US" altLang="ja-JP" sz="3600" dirty="0">
                <a:solidFill>
                  <a:schemeClr val="accent5">
                    <a:lumMod val="75000"/>
                  </a:schemeClr>
                </a:solidFill>
                <a:latin typeface="HGSｺﾞｼｯｸE" panose="020B0900000000000000" pitchFamily="50" charset="-128"/>
                <a:ea typeface="HGSｺﾞｼｯｸE" panose="020B0900000000000000" pitchFamily="50" charset="-128"/>
              </a:rPr>
            </a:br>
            <a:r>
              <a:rPr lang="ja-JP" altLang="en-US" sz="3600" dirty="0">
                <a:solidFill>
                  <a:schemeClr val="accent5">
                    <a:lumMod val="75000"/>
                  </a:schemeClr>
                </a:solidFill>
                <a:latin typeface="HGSｺﾞｼｯｸE" panose="020B0900000000000000" pitchFamily="50" charset="-128"/>
                <a:ea typeface="HGSｺﾞｼｯｸE" panose="020B0900000000000000" pitchFamily="50" charset="-128"/>
              </a:rPr>
              <a:t>発表資料の準備と提出について</a:t>
            </a:r>
            <a:endParaRPr kumimoji="1" lang="ja-JP" altLang="en-US" sz="3600" dirty="0">
              <a:solidFill>
                <a:schemeClr val="accent5">
                  <a:lumMod val="75000"/>
                </a:schemeClr>
              </a:solidFill>
              <a:latin typeface="HGSｺﾞｼｯｸE" panose="020B0900000000000000" pitchFamily="50" charset="-128"/>
              <a:ea typeface="HGSｺﾞｼｯｸE" panose="020B0900000000000000" pitchFamily="50" charset="-128"/>
            </a:endParaRPr>
          </a:p>
        </p:txBody>
      </p:sp>
      <p:sp>
        <p:nvSpPr>
          <p:cNvPr id="3" name="サブタイトル 2"/>
          <p:cNvSpPr>
            <a:spLocks noGrp="1"/>
          </p:cNvSpPr>
          <p:nvPr>
            <p:ph type="subTitle" idx="1"/>
          </p:nvPr>
        </p:nvSpPr>
        <p:spPr>
          <a:xfrm>
            <a:off x="310445" y="2432755"/>
            <a:ext cx="10092266" cy="925689"/>
          </a:xfrm>
        </p:spPr>
        <p:txBody>
          <a:bodyPr anchor="ctr">
            <a:noAutofit/>
          </a:bodyPr>
          <a:lstStyle/>
          <a:p>
            <a:r>
              <a:rPr kumimoji="1" lang="ja-JP" altLang="en-US" sz="2000" dirty="0"/>
              <a:t>加速器一郎（</a:t>
            </a:r>
            <a:r>
              <a:rPr kumimoji="1" lang="en-US" altLang="ja-JP" sz="2000" dirty="0"/>
              <a:t>KEK</a:t>
            </a:r>
            <a:r>
              <a:rPr kumimoji="1" lang="ja-JP" altLang="en-US" sz="2000" dirty="0"/>
              <a:t>）、加速器二郎（○大）、加速器三郎、加速器四郎（</a:t>
            </a:r>
            <a:r>
              <a:rPr kumimoji="1" lang="en-US" altLang="ja-JP" sz="2000" dirty="0"/>
              <a:t>XXX</a:t>
            </a:r>
            <a:r>
              <a:rPr kumimoji="1" lang="ja-JP" altLang="en-US" sz="2000" dirty="0"/>
              <a:t>）</a:t>
            </a:r>
          </a:p>
        </p:txBody>
      </p:sp>
      <p:sp>
        <p:nvSpPr>
          <p:cNvPr id="4" name="テキスト ボックス 3"/>
          <p:cNvSpPr txBox="1"/>
          <p:nvPr/>
        </p:nvSpPr>
        <p:spPr>
          <a:xfrm>
            <a:off x="310445" y="3736623"/>
            <a:ext cx="10092266" cy="338554"/>
          </a:xfrm>
          <a:prstGeom prst="rect">
            <a:avLst/>
          </a:prstGeom>
          <a:noFill/>
        </p:spPr>
        <p:txBody>
          <a:bodyPr wrap="square" rtlCol="0">
            <a:spAutoFit/>
          </a:bodyPr>
          <a:lstStyle/>
          <a:p>
            <a:r>
              <a:rPr kumimoji="1" lang="ja-JP" altLang="en-US" sz="1600" u="sng" dirty="0"/>
              <a:t>要旨</a:t>
            </a:r>
            <a:endParaRPr kumimoji="1" lang="en-US" altLang="ja-JP" sz="1600" dirty="0"/>
          </a:p>
        </p:txBody>
      </p:sp>
      <p:sp>
        <p:nvSpPr>
          <p:cNvPr id="5" name="テキスト ボックス 4"/>
          <p:cNvSpPr txBox="1"/>
          <p:nvPr/>
        </p:nvSpPr>
        <p:spPr>
          <a:xfrm>
            <a:off x="310445" y="4131677"/>
            <a:ext cx="10092266" cy="2800767"/>
          </a:xfrm>
          <a:prstGeom prst="rect">
            <a:avLst/>
          </a:prstGeom>
          <a:noFill/>
        </p:spPr>
        <p:txBody>
          <a:bodyPr wrap="square" rtlCol="0">
            <a:spAutoFit/>
          </a:bodyPr>
          <a:lstStyle/>
          <a:p>
            <a:pPr algn="just"/>
            <a:r>
              <a:rPr kumimoji="1" lang="ja-JP" altLang="en-US" sz="1600" dirty="0"/>
              <a:t>発表資料は</a:t>
            </a:r>
            <a:r>
              <a:rPr kumimoji="1" lang="en-US" altLang="ja-JP" sz="1600" b="1" u="sng" dirty="0">
                <a:solidFill>
                  <a:srgbClr val="C00000"/>
                </a:solidFill>
              </a:rPr>
              <a:t>A4</a:t>
            </a:r>
            <a:r>
              <a:rPr kumimoji="1" lang="ja-JP" altLang="en-US" sz="1600" b="1" u="sng" dirty="0">
                <a:solidFill>
                  <a:srgbClr val="C00000"/>
                </a:solidFill>
              </a:rPr>
              <a:t>判横置き</a:t>
            </a:r>
            <a:r>
              <a:rPr kumimoji="1" lang="en-US" altLang="ja-JP" sz="1600" b="1" u="sng" dirty="0">
                <a:solidFill>
                  <a:srgbClr val="C00000"/>
                </a:solidFill>
              </a:rPr>
              <a:t>7</a:t>
            </a:r>
            <a:r>
              <a:rPr kumimoji="1" lang="ja-JP" altLang="en-US" sz="1600" b="1" u="sng" dirty="0">
                <a:solidFill>
                  <a:srgbClr val="C00000"/>
                </a:solidFill>
              </a:rPr>
              <a:t>ページ以内</a:t>
            </a:r>
            <a:r>
              <a:rPr kumimoji="1" lang="ja-JP" altLang="en-US" sz="1600" dirty="0"/>
              <a:t>です。記述は日本語、英語またはその混在とします。</a:t>
            </a:r>
            <a:r>
              <a:rPr kumimoji="1" lang="en-US" altLang="ja-JP" sz="1600" b="1" u="sng" dirty="0"/>
              <a:t>1</a:t>
            </a:r>
            <a:r>
              <a:rPr kumimoji="1" lang="ja-JP" altLang="en-US" sz="1600" b="1" u="sng" dirty="0"/>
              <a:t>ページ目</a:t>
            </a:r>
            <a:r>
              <a:rPr kumimoji="1" lang="ja-JP" altLang="en-US" sz="1600" dirty="0"/>
              <a:t>に記載する項目は、</a:t>
            </a:r>
            <a:r>
              <a:rPr kumimoji="1" lang="ja-JP" altLang="en-US" sz="1600" b="1" u="sng" dirty="0">
                <a:solidFill>
                  <a:srgbClr val="C00000"/>
                </a:solidFill>
              </a:rPr>
              <a:t>講演番号（左上角）</a:t>
            </a:r>
            <a:r>
              <a:rPr kumimoji="1" lang="ja-JP" altLang="en-US" sz="1600" dirty="0"/>
              <a:t>、</a:t>
            </a:r>
            <a:r>
              <a:rPr kumimoji="1" lang="ja-JP" altLang="en-US" sz="1600" b="1" u="sng" dirty="0">
                <a:solidFill>
                  <a:srgbClr val="C00000"/>
                </a:solidFill>
              </a:rPr>
              <a:t>発表題目</a:t>
            </a:r>
            <a:r>
              <a:rPr kumimoji="1" lang="ja-JP" altLang="en-US" sz="1600" dirty="0"/>
              <a:t>、</a:t>
            </a:r>
            <a:r>
              <a:rPr kumimoji="1" lang="ja-JP" altLang="en-US" sz="1600" b="1" u="sng" dirty="0">
                <a:solidFill>
                  <a:srgbClr val="C00000"/>
                </a:solidFill>
              </a:rPr>
              <a:t>発表者及び共同研究者の氏名・所属</a:t>
            </a:r>
            <a:r>
              <a:rPr kumimoji="1" lang="ja-JP" altLang="en-US" sz="1600" dirty="0"/>
              <a:t>、</a:t>
            </a:r>
            <a:r>
              <a:rPr kumimoji="1" lang="ja-JP" altLang="en-US" sz="1600" b="1" u="sng" dirty="0">
                <a:solidFill>
                  <a:srgbClr val="C00000"/>
                </a:solidFill>
              </a:rPr>
              <a:t>要旨</a:t>
            </a:r>
            <a:r>
              <a:rPr kumimoji="1" lang="ja-JP" altLang="en-US" sz="1600" b="1" dirty="0">
                <a:solidFill>
                  <a:srgbClr val="C00000"/>
                </a:solidFill>
              </a:rPr>
              <a:t>（または概要）</a:t>
            </a:r>
            <a:r>
              <a:rPr kumimoji="1" lang="ja-JP" altLang="en-US" sz="1600" dirty="0"/>
              <a:t>のみと統一します。この際、文字の配置、フォントのサイズ・種類は、概ねこのテンプレートに準じてください。項目間のスペースは適宜調整可です。背景色、文字色、背景イラストの使用等は任意です。氏名と所属は、</a:t>
            </a:r>
            <a:r>
              <a:rPr kumimoji="1" lang="ja-JP" altLang="en-US" sz="1600" b="1" u="sng" dirty="0">
                <a:solidFill>
                  <a:srgbClr val="C00000"/>
                </a:solidFill>
              </a:rPr>
              <a:t>発表者を先頭に</a:t>
            </a:r>
            <a:r>
              <a:rPr kumimoji="1" lang="ja-JP" altLang="en-US" sz="1600" dirty="0"/>
              <a:t>、共同研究者は所属機関ごとにまとめて記述してください。適宜改行を挿入して結構です。共同研究者の数が多く適切にフォントサイズを調整しても</a:t>
            </a:r>
            <a:r>
              <a:rPr kumimoji="1" lang="en-US" altLang="ja-JP" sz="1600" dirty="0"/>
              <a:t>1</a:t>
            </a:r>
            <a:r>
              <a:rPr kumimoji="1" lang="ja-JP" altLang="en-US" sz="1600" dirty="0"/>
              <a:t>ページに納まらない場合には、要旨を含めて</a:t>
            </a:r>
            <a:r>
              <a:rPr kumimoji="1" lang="en-US" altLang="ja-JP" sz="1600" dirty="0"/>
              <a:t>2</a:t>
            </a:r>
            <a:r>
              <a:rPr kumimoji="1" lang="ja-JP" altLang="en-US" sz="1600" dirty="0"/>
              <a:t>ページ目にまたがっても結構です。要旨は字下げや改行なしで記述してください。</a:t>
            </a:r>
            <a:r>
              <a:rPr kumimoji="1" lang="en-US" altLang="ja-JP" sz="1600" dirty="0"/>
              <a:t> </a:t>
            </a:r>
            <a:r>
              <a:rPr kumimoji="1" lang="en-US" altLang="ja-JP" sz="1600" b="1" u="sng" dirty="0"/>
              <a:t>2</a:t>
            </a:r>
            <a:r>
              <a:rPr kumimoji="1" lang="ja-JP" altLang="en-US" sz="1600" b="1" u="sng" dirty="0"/>
              <a:t>ページ目以降</a:t>
            </a:r>
            <a:r>
              <a:rPr kumimoji="1" lang="ja-JP" altLang="en-US" sz="1600" dirty="0"/>
              <a:t>の発表内容では体裁は全て任意です。左上角の講演番号は不要です。全ページに渡り、</a:t>
            </a:r>
            <a:r>
              <a:rPr kumimoji="1" lang="ja-JP" altLang="en-US" sz="1600" b="1" u="sng" dirty="0">
                <a:solidFill>
                  <a:srgbClr val="C00000"/>
                </a:solidFill>
              </a:rPr>
              <a:t>ページ番号の挿入</a:t>
            </a:r>
            <a:r>
              <a:rPr kumimoji="1" lang="ja-JP" altLang="en-US" sz="1600" dirty="0"/>
              <a:t>を推奨します（記入例参照）。発表資料の</a:t>
            </a:r>
            <a:r>
              <a:rPr kumimoji="1" lang="ja-JP" altLang="en-US" sz="1600" b="1" u="sng" dirty="0">
                <a:solidFill>
                  <a:srgbClr val="C00000"/>
                </a:solidFill>
              </a:rPr>
              <a:t>提出期限に間に合わない場合には発表取消し</a:t>
            </a:r>
            <a:r>
              <a:rPr kumimoji="1" lang="ja-JP" altLang="en-US" sz="1600" dirty="0"/>
              <a:t>とします。発表資料は、年会当日より前から参加者がオンライン年会専用</a:t>
            </a:r>
            <a:r>
              <a:rPr kumimoji="1" lang="en-US" altLang="ja-JP" sz="1600" dirty="0"/>
              <a:t>WEB</a:t>
            </a:r>
            <a:r>
              <a:rPr kumimoji="1" lang="ja-JP" altLang="en-US" sz="1600" dirty="0"/>
              <a:t>ページからダウンロードできるようになります。（このテンプレートは、</a:t>
            </a:r>
            <a:r>
              <a:rPr kumimoji="1" lang="en-US" altLang="ja-JP" sz="1600" dirty="0"/>
              <a:t>Windows</a:t>
            </a:r>
            <a:r>
              <a:rPr kumimoji="1" lang="ja-JP" altLang="en-US" sz="1600" dirty="0"/>
              <a:t>版 </a:t>
            </a:r>
            <a:r>
              <a:rPr kumimoji="1" lang="en-US" altLang="ja-JP" sz="1600" dirty="0"/>
              <a:t>Microsoft</a:t>
            </a:r>
            <a:r>
              <a:rPr kumimoji="1" lang="ja-JP" altLang="en-US" sz="1600" dirty="0"/>
              <a:t> </a:t>
            </a:r>
            <a:r>
              <a:rPr kumimoji="1" lang="en-US" altLang="ja-JP" sz="1600" dirty="0"/>
              <a:t>Office</a:t>
            </a:r>
            <a:r>
              <a:rPr kumimoji="1" lang="ja-JP" altLang="en-US" sz="1600" dirty="0"/>
              <a:t> </a:t>
            </a:r>
            <a:r>
              <a:rPr kumimoji="1" lang="en-US" altLang="ja-JP" sz="1600" dirty="0"/>
              <a:t>2016</a:t>
            </a:r>
            <a:r>
              <a:rPr kumimoji="1" lang="ja-JP" altLang="en-US" sz="1600" dirty="0"/>
              <a:t> の </a:t>
            </a:r>
            <a:r>
              <a:rPr kumimoji="1" lang="en-US" altLang="ja-JP" sz="1600" dirty="0"/>
              <a:t>Power</a:t>
            </a:r>
            <a:r>
              <a:rPr kumimoji="1" lang="ja-JP" altLang="en-US" sz="1600" dirty="0"/>
              <a:t> </a:t>
            </a:r>
            <a:r>
              <a:rPr kumimoji="1" lang="en-US" altLang="ja-JP" sz="1600" dirty="0"/>
              <a:t>Point</a:t>
            </a:r>
            <a:r>
              <a:rPr kumimoji="1" lang="ja-JP" altLang="en-US" sz="1600" dirty="0"/>
              <a:t> で作成してあります）</a:t>
            </a:r>
            <a:endParaRPr kumimoji="1" lang="en-US" altLang="ja-JP" sz="1600" dirty="0"/>
          </a:p>
        </p:txBody>
      </p:sp>
      <p:sp>
        <p:nvSpPr>
          <p:cNvPr id="6" name="テキスト ボックス 5"/>
          <p:cNvSpPr txBox="1"/>
          <p:nvPr/>
        </p:nvSpPr>
        <p:spPr>
          <a:xfrm flipH="1">
            <a:off x="-11" y="0"/>
            <a:ext cx="2016817" cy="461665"/>
          </a:xfrm>
          <a:prstGeom prst="rect">
            <a:avLst/>
          </a:prstGeom>
          <a:noFill/>
        </p:spPr>
        <p:txBody>
          <a:bodyPr wrap="square" rtlCol="0">
            <a:spAutoFit/>
          </a:bodyPr>
          <a:lstStyle/>
          <a:p>
            <a:r>
              <a:rPr kumimoji="1" lang="en-US" altLang="ja-JP" sz="2400" b="1" dirty="0"/>
              <a:t>ABCP001</a:t>
            </a:r>
            <a:endParaRPr kumimoji="1" lang="ja-JP" altLang="en-US" sz="2400" b="1" dirty="0"/>
          </a:p>
        </p:txBody>
      </p:sp>
      <p:sp>
        <p:nvSpPr>
          <p:cNvPr id="7" name="テキスト ボックス 6"/>
          <p:cNvSpPr txBox="1"/>
          <p:nvPr/>
        </p:nvSpPr>
        <p:spPr>
          <a:xfrm>
            <a:off x="10671" y="7221121"/>
            <a:ext cx="10691813" cy="338554"/>
          </a:xfrm>
          <a:prstGeom prst="rect">
            <a:avLst/>
          </a:prstGeom>
          <a:noFill/>
        </p:spPr>
        <p:txBody>
          <a:bodyPr wrap="square" rtlCol="0">
            <a:spAutoFit/>
          </a:bodyPr>
          <a:lstStyle/>
          <a:p>
            <a:pPr algn="ctr"/>
            <a:r>
              <a:rPr kumimoji="1" lang="en-US" altLang="ja-JP" sz="1600" dirty="0" err="1">
                <a:solidFill>
                  <a:schemeClr val="tx1">
                    <a:lumMod val="50000"/>
                    <a:lumOff val="50000"/>
                  </a:schemeClr>
                </a:solidFill>
              </a:rPr>
              <a:t>PASJ2021</a:t>
            </a:r>
            <a:r>
              <a:rPr kumimoji="1" lang="en-US" altLang="ja-JP" sz="1600" dirty="0">
                <a:solidFill>
                  <a:schemeClr val="tx1">
                    <a:lumMod val="50000"/>
                    <a:lumOff val="50000"/>
                  </a:schemeClr>
                </a:solidFill>
              </a:rPr>
              <a:t> ABCP001,</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1/7</a:t>
            </a:r>
          </a:p>
        </p:txBody>
      </p:sp>
    </p:spTree>
    <p:extLst>
      <p:ext uri="{BB962C8B-B14F-4D97-AF65-F5344CB8AC3E}">
        <p14:creationId xmlns:p14="http://schemas.microsoft.com/office/powerpoint/2010/main" val="328342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rcRect/>
          <a:stretch/>
        </p:blipFill>
        <p:spPr>
          <a:xfrm>
            <a:off x="2849756" y="891015"/>
            <a:ext cx="7045014" cy="4981810"/>
          </a:xfrm>
          <a:prstGeom prst="rect">
            <a:avLst/>
          </a:prstGeom>
          <a:ln w="12700">
            <a:solidFill>
              <a:schemeClr val="tx1"/>
            </a:solidFill>
          </a:ln>
          <a:effectLst>
            <a:outerShdw blurRad="50800" dist="38100" dir="2700000" algn="tl" rotWithShape="0">
              <a:prstClr val="black">
                <a:alpha val="40000"/>
              </a:prstClr>
            </a:outerShdw>
          </a:effectLst>
        </p:spPr>
      </p:pic>
      <p:sp>
        <p:nvSpPr>
          <p:cNvPr id="5" name="テキスト ボックス 4"/>
          <p:cNvSpPr txBox="1"/>
          <p:nvPr/>
        </p:nvSpPr>
        <p:spPr>
          <a:xfrm>
            <a:off x="3780065" y="97972"/>
            <a:ext cx="2922814" cy="400110"/>
          </a:xfrm>
          <a:prstGeom prst="rect">
            <a:avLst/>
          </a:prstGeom>
          <a:solidFill>
            <a:schemeClr val="accent3">
              <a:lumMod val="20000"/>
              <a:lumOff val="80000"/>
            </a:schemeClr>
          </a:solidFill>
        </p:spPr>
        <p:txBody>
          <a:bodyPr wrap="square" rtlCol="0">
            <a:spAutoFit/>
          </a:bodyPr>
          <a:lstStyle/>
          <a:p>
            <a:pPr algn="ctr"/>
            <a:r>
              <a:rPr kumimoji="1" lang="en-US" altLang="ja-JP" sz="2000" b="1" dirty="0">
                <a:solidFill>
                  <a:schemeClr val="accent5">
                    <a:lumMod val="75000"/>
                  </a:schemeClr>
                </a:solidFill>
              </a:rPr>
              <a:t>1</a:t>
            </a:r>
            <a:r>
              <a:rPr kumimoji="1" lang="ja-JP" altLang="en-US" sz="2000" b="1" dirty="0">
                <a:solidFill>
                  <a:schemeClr val="accent5">
                    <a:lumMod val="75000"/>
                  </a:schemeClr>
                </a:solidFill>
              </a:rPr>
              <a:t>ページ目の様式</a:t>
            </a:r>
          </a:p>
        </p:txBody>
      </p:sp>
      <p:sp>
        <p:nvSpPr>
          <p:cNvPr id="6" name="楕円 5"/>
          <p:cNvSpPr/>
          <p:nvPr/>
        </p:nvSpPr>
        <p:spPr>
          <a:xfrm>
            <a:off x="2595979" y="836186"/>
            <a:ext cx="1388749" cy="363967"/>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0356" y="412462"/>
            <a:ext cx="2262158" cy="369332"/>
          </a:xfrm>
          <a:prstGeom prst="rect">
            <a:avLst/>
          </a:prstGeom>
          <a:noFill/>
        </p:spPr>
        <p:txBody>
          <a:bodyPr wrap="none" rtlCol="0">
            <a:spAutoFit/>
          </a:bodyPr>
          <a:lstStyle/>
          <a:p>
            <a:r>
              <a:rPr kumimoji="1" lang="ja-JP" altLang="en-US" b="1" dirty="0">
                <a:solidFill>
                  <a:srgbClr val="FF00FF"/>
                </a:solidFill>
              </a:rPr>
              <a:t>講演番号（左上角）</a:t>
            </a:r>
          </a:p>
        </p:txBody>
      </p:sp>
      <p:sp>
        <p:nvSpPr>
          <p:cNvPr id="8" name="角丸四角形 7"/>
          <p:cNvSpPr/>
          <p:nvPr/>
        </p:nvSpPr>
        <p:spPr>
          <a:xfrm>
            <a:off x="2973936" y="1379223"/>
            <a:ext cx="6812615" cy="874355"/>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7661" y="1660124"/>
            <a:ext cx="1107996" cy="369332"/>
          </a:xfrm>
          <a:prstGeom prst="rect">
            <a:avLst/>
          </a:prstGeom>
          <a:noFill/>
        </p:spPr>
        <p:txBody>
          <a:bodyPr wrap="none" rtlCol="0">
            <a:spAutoFit/>
          </a:bodyPr>
          <a:lstStyle/>
          <a:p>
            <a:r>
              <a:rPr kumimoji="1" lang="ja-JP" altLang="en-US" b="1" dirty="0">
                <a:solidFill>
                  <a:srgbClr val="FF00FF"/>
                </a:solidFill>
              </a:rPr>
              <a:t>発表題目</a:t>
            </a:r>
          </a:p>
        </p:txBody>
      </p:sp>
      <p:sp>
        <p:nvSpPr>
          <p:cNvPr id="10" name="角丸四角形 9"/>
          <p:cNvSpPr/>
          <p:nvPr/>
        </p:nvSpPr>
        <p:spPr>
          <a:xfrm>
            <a:off x="2973936" y="2385527"/>
            <a:ext cx="6812615" cy="748477"/>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60356" y="2517143"/>
            <a:ext cx="1800493" cy="923330"/>
          </a:xfrm>
          <a:prstGeom prst="rect">
            <a:avLst/>
          </a:prstGeom>
          <a:noFill/>
        </p:spPr>
        <p:txBody>
          <a:bodyPr wrap="none" rtlCol="0">
            <a:spAutoFit/>
          </a:bodyPr>
          <a:lstStyle/>
          <a:p>
            <a:r>
              <a:rPr kumimoji="1" lang="ja-JP" altLang="en-US" b="1" dirty="0">
                <a:solidFill>
                  <a:srgbClr val="FF00FF"/>
                </a:solidFill>
              </a:rPr>
              <a:t>発表者、</a:t>
            </a:r>
            <a:endParaRPr kumimoji="1" lang="en-US" altLang="ja-JP" b="1" dirty="0">
              <a:solidFill>
                <a:srgbClr val="FF00FF"/>
              </a:solidFill>
            </a:endParaRPr>
          </a:p>
          <a:p>
            <a:r>
              <a:rPr kumimoji="1" lang="ja-JP" altLang="en-US" b="1" dirty="0">
                <a:solidFill>
                  <a:srgbClr val="FF00FF"/>
                </a:solidFill>
              </a:rPr>
              <a:t>共同研究者氏名</a:t>
            </a:r>
            <a:endParaRPr kumimoji="1" lang="en-US" altLang="ja-JP" b="1" dirty="0">
              <a:solidFill>
                <a:srgbClr val="FF00FF"/>
              </a:solidFill>
            </a:endParaRPr>
          </a:p>
          <a:p>
            <a:r>
              <a:rPr kumimoji="1" lang="ja-JP" altLang="en-US" b="1" dirty="0">
                <a:solidFill>
                  <a:srgbClr val="FF00FF"/>
                </a:solidFill>
              </a:rPr>
              <a:t>（所属機関名）</a:t>
            </a:r>
          </a:p>
        </p:txBody>
      </p:sp>
      <p:sp>
        <p:nvSpPr>
          <p:cNvPr id="12" name="テキスト ボックス 11"/>
          <p:cNvSpPr txBox="1"/>
          <p:nvPr/>
        </p:nvSpPr>
        <p:spPr>
          <a:xfrm>
            <a:off x="474264" y="6444614"/>
            <a:ext cx="9534415" cy="738664"/>
          </a:xfrm>
          <a:prstGeom prst="rect">
            <a:avLst/>
          </a:prstGeom>
          <a:noFill/>
        </p:spPr>
        <p:txBody>
          <a:bodyPr wrap="square" rtlCol="0">
            <a:spAutoFit/>
          </a:bodyPr>
          <a:lstStyle/>
          <a:p>
            <a:r>
              <a:rPr kumimoji="1" lang="ja-JP" altLang="en-US" sz="1400" b="1" dirty="0"/>
              <a:t>・</a:t>
            </a:r>
            <a:r>
              <a:rPr kumimoji="1" lang="en-US" altLang="ja-JP" sz="1400" b="1" dirty="0"/>
              <a:t>1</a:t>
            </a:r>
            <a:r>
              <a:rPr kumimoji="1" lang="ja-JP" altLang="en-US" sz="1400" b="1" dirty="0"/>
              <a:t>ページ目は要旨まで記述、ただし共同研究者名が多くページ内に納まらない場合には</a:t>
            </a:r>
            <a:r>
              <a:rPr kumimoji="1" lang="en-US" altLang="ja-JP" sz="1400" b="1" dirty="0"/>
              <a:t>2</a:t>
            </a:r>
            <a:r>
              <a:rPr kumimoji="1" lang="ja-JP" altLang="en-US" sz="1400" b="1" dirty="0"/>
              <a:t>ページ目にかかっても可。</a:t>
            </a:r>
            <a:endParaRPr kumimoji="1" lang="en-US" altLang="ja-JP" sz="1400" b="1" dirty="0"/>
          </a:p>
          <a:p>
            <a:r>
              <a:rPr kumimoji="1" lang="ja-JP" altLang="en-US" sz="1400" b="1" dirty="0"/>
              <a:t>・発表内容は</a:t>
            </a:r>
            <a:r>
              <a:rPr kumimoji="1" lang="en-US" altLang="ja-JP" sz="1400" b="1" dirty="0"/>
              <a:t>2</a:t>
            </a:r>
            <a:r>
              <a:rPr kumimoji="1" lang="ja-JP" altLang="en-US" sz="1400" b="1" dirty="0"/>
              <a:t>ページ目から開始。</a:t>
            </a:r>
            <a:endParaRPr kumimoji="1" lang="en-US" altLang="ja-JP" sz="1400" b="1" dirty="0"/>
          </a:p>
          <a:p>
            <a:r>
              <a:rPr kumimoji="1" lang="ja-JP" altLang="en-US" sz="1400" b="1" dirty="0"/>
              <a:t>・各ページにページ番号挿入を推奨（ページ下端中央の記入例参照）。</a:t>
            </a:r>
            <a:endParaRPr kumimoji="1" lang="en-US" altLang="ja-JP" sz="1400" b="1" dirty="0"/>
          </a:p>
        </p:txBody>
      </p:sp>
      <p:sp>
        <p:nvSpPr>
          <p:cNvPr id="13" name="テキスト ボックス 12"/>
          <p:cNvSpPr txBox="1"/>
          <p:nvPr/>
        </p:nvSpPr>
        <p:spPr>
          <a:xfrm>
            <a:off x="5984" y="7232507"/>
            <a:ext cx="10691813" cy="338554"/>
          </a:xfrm>
          <a:prstGeom prst="rect">
            <a:avLst/>
          </a:prstGeom>
          <a:noFill/>
        </p:spPr>
        <p:txBody>
          <a:bodyPr wrap="square" rtlCol="0">
            <a:spAutoFit/>
          </a:bodyPr>
          <a:lstStyle/>
          <a:p>
            <a:pPr algn="ctr"/>
            <a:r>
              <a:rPr kumimoji="1" lang="en-US" altLang="ja-JP" sz="1600" dirty="0" err="1">
                <a:solidFill>
                  <a:schemeClr val="tx1">
                    <a:lumMod val="50000"/>
                    <a:lumOff val="50000"/>
                  </a:schemeClr>
                </a:solidFill>
              </a:rPr>
              <a:t>PASJ2021</a:t>
            </a:r>
            <a:r>
              <a:rPr kumimoji="1" lang="en-US" altLang="ja-JP" sz="1600" dirty="0">
                <a:solidFill>
                  <a:schemeClr val="tx1">
                    <a:lumMod val="50000"/>
                    <a:lumOff val="50000"/>
                  </a:schemeClr>
                </a:solidFill>
              </a:rPr>
              <a:t> </a:t>
            </a:r>
            <a:r>
              <a:rPr kumimoji="1" lang="en-US" altLang="ja-JP" sz="1600" dirty="0" err="1">
                <a:solidFill>
                  <a:schemeClr val="tx1">
                    <a:lumMod val="50000"/>
                    <a:lumOff val="50000"/>
                  </a:schemeClr>
                </a:solidFill>
              </a:rPr>
              <a:t>ABCP001</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2/7</a:t>
            </a:r>
          </a:p>
        </p:txBody>
      </p:sp>
      <p:sp>
        <p:nvSpPr>
          <p:cNvPr id="16" name="楕円 15"/>
          <p:cNvSpPr/>
          <p:nvPr/>
        </p:nvSpPr>
        <p:spPr>
          <a:xfrm>
            <a:off x="4987278" y="5616814"/>
            <a:ext cx="2785929" cy="263898"/>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222249" y="6160209"/>
            <a:ext cx="4028603" cy="307777"/>
          </a:xfrm>
          <a:prstGeom prst="rect">
            <a:avLst/>
          </a:prstGeom>
          <a:noFill/>
        </p:spPr>
        <p:txBody>
          <a:bodyPr wrap="none" rtlCol="0">
            <a:spAutoFit/>
          </a:bodyPr>
          <a:lstStyle/>
          <a:p>
            <a:r>
              <a:rPr kumimoji="1" lang="en-US" altLang="ja-JP" sz="1400" b="1" dirty="0">
                <a:solidFill>
                  <a:srgbClr val="FF00FF"/>
                </a:solidFill>
              </a:rPr>
              <a:t>(</a:t>
            </a:r>
            <a:r>
              <a:rPr kumimoji="1" lang="ja-JP" altLang="en-US" sz="1400" b="1" dirty="0">
                <a:solidFill>
                  <a:srgbClr val="FF00FF"/>
                </a:solidFill>
              </a:rPr>
              <a:t>推奨</a:t>
            </a:r>
            <a:r>
              <a:rPr kumimoji="1" lang="en-US" altLang="ja-JP" sz="1400" b="1" dirty="0">
                <a:solidFill>
                  <a:srgbClr val="FF00FF"/>
                </a:solidFill>
              </a:rPr>
              <a:t>)</a:t>
            </a:r>
            <a:r>
              <a:rPr kumimoji="1" lang="ja-JP" altLang="en-US" sz="1400" b="1" dirty="0">
                <a:solidFill>
                  <a:srgbClr val="FF00FF"/>
                </a:solidFill>
              </a:rPr>
              <a:t> </a:t>
            </a:r>
            <a:r>
              <a:rPr kumimoji="1" lang="en-US" altLang="ja-JP" sz="1400" b="1" dirty="0" err="1">
                <a:solidFill>
                  <a:srgbClr val="FF00FF"/>
                </a:solidFill>
              </a:rPr>
              <a:t>PASJ2021</a:t>
            </a:r>
            <a:r>
              <a:rPr kumimoji="1" lang="ja-JP" altLang="en-US" sz="1400" b="1" dirty="0">
                <a:solidFill>
                  <a:srgbClr val="FF00FF"/>
                </a:solidFill>
              </a:rPr>
              <a:t> 講演番号</a:t>
            </a:r>
            <a:r>
              <a:rPr kumimoji="1" lang="en-US" altLang="ja-JP" sz="1400" b="1" dirty="0">
                <a:solidFill>
                  <a:srgbClr val="FF00FF"/>
                </a:solidFill>
              </a:rPr>
              <a:t>,</a:t>
            </a:r>
            <a:r>
              <a:rPr kumimoji="1" lang="ja-JP" altLang="en-US" sz="1400" b="1" dirty="0">
                <a:solidFill>
                  <a:srgbClr val="FF00FF"/>
                </a:solidFill>
              </a:rPr>
              <a:t> 発表者名 </a:t>
            </a:r>
            <a:r>
              <a:rPr kumimoji="1" lang="en-US" altLang="ja-JP" sz="1400" b="1" dirty="0">
                <a:solidFill>
                  <a:srgbClr val="FF00FF"/>
                </a:solidFill>
              </a:rPr>
              <a:t>–</a:t>
            </a:r>
            <a:r>
              <a:rPr kumimoji="1" lang="ja-JP" altLang="en-US" sz="1400" b="1" dirty="0">
                <a:solidFill>
                  <a:srgbClr val="FF00FF"/>
                </a:solidFill>
              </a:rPr>
              <a:t> ページ番号</a:t>
            </a:r>
          </a:p>
        </p:txBody>
      </p:sp>
      <p:cxnSp>
        <p:nvCxnSpPr>
          <p:cNvPr id="3" name="直線コネクタ 2"/>
          <p:cNvCxnSpPr/>
          <p:nvPr/>
        </p:nvCxnSpPr>
        <p:spPr>
          <a:xfrm>
            <a:off x="2055022" y="828379"/>
            <a:ext cx="459682" cy="181984"/>
          </a:xfrm>
          <a:prstGeom prst="line">
            <a:avLst/>
          </a:prstGeom>
          <a:ln>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640760" y="1816400"/>
            <a:ext cx="1307151" cy="6754"/>
          </a:xfrm>
          <a:prstGeom prst="line">
            <a:avLst/>
          </a:prstGeom>
          <a:ln>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2055022" y="2792627"/>
            <a:ext cx="918914" cy="5902"/>
          </a:xfrm>
          <a:prstGeom prst="line">
            <a:avLst/>
          </a:prstGeom>
          <a:ln>
            <a:solidFill>
              <a:srgbClr val="FF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377380" y="5842359"/>
            <a:ext cx="344159" cy="291264"/>
          </a:xfrm>
          <a:prstGeom prst="line">
            <a:avLst/>
          </a:prstGeom>
          <a:ln>
            <a:solidFill>
              <a:srgbClr val="FF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19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 y="7221121"/>
            <a:ext cx="10691812" cy="338554"/>
          </a:xfrm>
          <a:prstGeom prst="rect">
            <a:avLst/>
          </a:prstGeom>
          <a:noFill/>
        </p:spPr>
        <p:txBody>
          <a:bodyPr wrap="square" rtlCol="0">
            <a:spAutoFit/>
          </a:bodyPr>
          <a:lstStyle/>
          <a:p>
            <a:pPr algn="ctr"/>
            <a:r>
              <a:rPr kumimoji="1" lang="en-US" altLang="ja-JP" sz="1600" dirty="0" err="1">
                <a:solidFill>
                  <a:schemeClr val="tx1">
                    <a:lumMod val="50000"/>
                    <a:lumOff val="50000"/>
                  </a:schemeClr>
                </a:solidFill>
              </a:rPr>
              <a:t>PASJ2021</a:t>
            </a:r>
            <a:r>
              <a:rPr kumimoji="1" lang="en-US" altLang="ja-JP" sz="1600" dirty="0">
                <a:solidFill>
                  <a:schemeClr val="tx1">
                    <a:lumMod val="50000"/>
                    <a:lumOff val="50000"/>
                  </a:schemeClr>
                </a:solidFill>
              </a:rPr>
              <a:t> </a:t>
            </a:r>
            <a:r>
              <a:rPr kumimoji="1" lang="en-US" altLang="ja-JP" sz="1600" dirty="0" err="1">
                <a:solidFill>
                  <a:schemeClr val="tx1">
                    <a:lumMod val="50000"/>
                    <a:lumOff val="50000"/>
                  </a:schemeClr>
                </a:solidFill>
              </a:rPr>
              <a:t>ABCP001</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3/7</a:t>
            </a:r>
          </a:p>
        </p:txBody>
      </p:sp>
      <p:sp>
        <p:nvSpPr>
          <p:cNvPr id="2" name="テキスト ボックス 1"/>
          <p:cNvSpPr txBox="1"/>
          <p:nvPr/>
        </p:nvSpPr>
        <p:spPr>
          <a:xfrm>
            <a:off x="3923774" y="69515"/>
            <a:ext cx="2749471" cy="400110"/>
          </a:xfrm>
          <a:prstGeom prst="rect">
            <a:avLst/>
          </a:prstGeom>
          <a:solidFill>
            <a:schemeClr val="accent3">
              <a:lumMod val="20000"/>
              <a:lumOff val="80000"/>
            </a:schemeClr>
          </a:solidFill>
        </p:spPr>
        <p:txBody>
          <a:bodyPr wrap="none" rtlCol="0">
            <a:spAutoFit/>
          </a:bodyPr>
          <a:lstStyle/>
          <a:p>
            <a:pPr algn="ctr"/>
            <a:r>
              <a:rPr kumimoji="1" lang="ja-JP" altLang="en-US" sz="2000" b="1" dirty="0">
                <a:solidFill>
                  <a:schemeClr val="accent5">
                    <a:lumMod val="75000"/>
                  </a:schemeClr>
                </a:solidFill>
              </a:rPr>
              <a:t>発表資料の様式の詳細</a:t>
            </a:r>
          </a:p>
        </p:txBody>
      </p:sp>
      <p:sp>
        <p:nvSpPr>
          <p:cNvPr id="3" name="テキスト ボックス 2"/>
          <p:cNvSpPr txBox="1"/>
          <p:nvPr/>
        </p:nvSpPr>
        <p:spPr>
          <a:xfrm>
            <a:off x="219657" y="469625"/>
            <a:ext cx="10239021" cy="6901889"/>
          </a:xfrm>
          <a:prstGeom prst="rect">
            <a:avLst/>
          </a:prstGeom>
          <a:noFill/>
        </p:spPr>
        <p:txBody>
          <a:bodyPr wrap="square" rtlCol="0">
            <a:spAutoFit/>
          </a:bodyPr>
          <a:lstStyle/>
          <a:p>
            <a:pPr>
              <a:spcAft>
                <a:spcPts val="900"/>
              </a:spcAft>
            </a:pPr>
            <a:r>
              <a:rPr kumimoji="1" lang="ja-JP" altLang="en-US" dirty="0">
                <a:solidFill>
                  <a:schemeClr val="accent5">
                    <a:lumMod val="75000"/>
                  </a:schemeClr>
                </a:solidFill>
              </a:rPr>
              <a:t>■ </a:t>
            </a:r>
            <a:r>
              <a:rPr kumimoji="1" lang="ja-JP" altLang="en-US" dirty="0"/>
              <a:t>記述は日本語、英語、またはそれらの混在でも結構です。</a:t>
            </a:r>
            <a:endParaRPr kumimoji="1" lang="en-US" altLang="ja-JP" dirty="0"/>
          </a:p>
          <a:p>
            <a:pPr>
              <a:spcAft>
                <a:spcPts val="900"/>
              </a:spcAft>
            </a:pPr>
            <a:r>
              <a:rPr kumimoji="1" lang="ja-JP" altLang="en-US" dirty="0">
                <a:solidFill>
                  <a:schemeClr val="accent5">
                    <a:lumMod val="75000"/>
                  </a:schemeClr>
                </a:solidFill>
              </a:rPr>
              <a:t>■</a:t>
            </a:r>
            <a:r>
              <a:rPr kumimoji="1" lang="ja-JP" altLang="en-US" dirty="0"/>
              <a:t> 各ページはこのテンプレートと同じ</a:t>
            </a:r>
            <a:r>
              <a:rPr kumimoji="1" lang="en-US" altLang="ja-JP" b="1" u="sng" dirty="0">
                <a:solidFill>
                  <a:srgbClr val="C00000"/>
                </a:solidFill>
              </a:rPr>
              <a:t>A4</a:t>
            </a:r>
            <a:r>
              <a:rPr kumimoji="1" lang="ja-JP" altLang="en-US" b="1" u="sng" dirty="0">
                <a:solidFill>
                  <a:srgbClr val="C00000"/>
                </a:solidFill>
              </a:rPr>
              <a:t>判横置き</a:t>
            </a:r>
            <a:r>
              <a:rPr kumimoji="1" lang="ja-JP" altLang="en-US" dirty="0"/>
              <a:t>とし、全体で</a:t>
            </a:r>
            <a:r>
              <a:rPr kumimoji="1" lang="en-US" altLang="ja-JP" b="1" u="sng" dirty="0">
                <a:solidFill>
                  <a:srgbClr val="C00000"/>
                </a:solidFill>
              </a:rPr>
              <a:t>7</a:t>
            </a:r>
            <a:r>
              <a:rPr kumimoji="1" lang="ja-JP" altLang="en-US" b="1" u="sng" dirty="0">
                <a:solidFill>
                  <a:srgbClr val="C00000"/>
                </a:solidFill>
              </a:rPr>
              <a:t>ページ以内</a:t>
            </a:r>
            <a:r>
              <a:rPr kumimoji="1" lang="ja-JP" altLang="en-US" dirty="0"/>
              <a:t>に納めてください。</a:t>
            </a:r>
            <a:endParaRPr kumimoji="1" lang="en-US" altLang="ja-JP" dirty="0"/>
          </a:p>
          <a:p>
            <a:pPr>
              <a:spcAft>
                <a:spcPts val="900"/>
              </a:spcAft>
            </a:pPr>
            <a:r>
              <a:rPr kumimoji="1" lang="ja-JP" altLang="en-US" dirty="0">
                <a:solidFill>
                  <a:schemeClr val="accent5">
                    <a:lumMod val="75000"/>
                  </a:schemeClr>
                </a:solidFill>
              </a:rPr>
              <a:t>■ </a:t>
            </a:r>
            <a:r>
              <a:rPr kumimoji="1" lang="en-US" altLang="ja-JP" b="1" u="sng" dirty="0">
                <a:solidFill>
                  <a:srgbClr val="C00000"/>
                </a:solidFill>
              </a:rPr>
              <a:t>1</a:t>
            </a:r>
            <a:r>
              <a:rPr kumimoji="1" lang="ja-JP" altLang="en-US" b="1" u="sng" dirty="0">
                <a:solidFill>
                  <a:srgbClr val="C00000"/>
                </a:solidFill>
              </a:rPr>
              <a:t>ページ目</a:t>
            </a:r>
            <a:r>
              <a:rPr kumimoji="1" lang="ja-JP" altLang="en-US" dirty="0"/>
              <a:t>は、</a:t>
            </a:r>
            <a:r>
              <a:rPr kumimoji="1" lang="ja-JP" altLang="en-US" u="sng" dirty="0"/>
              <a:t>左上角に講演番号</a:t>
            </a:r>
            <a:r>
              <a:rPr kumimoji="1" lang="ja-JP" altLang="en-US" dirty="0"/>
              <a:t>を記入し、</a:t>
            </a:r>
            <a:r>
              <a:rPr kumimoji="1" lang="ja-JP" altLang="en-US" u="sng" dirty="0"/>
              <a:t>発表題目</a:t>
            </a:r>
            <a:r>
              <a:rPr kumimoji="1" lang="ja-JP" altLang="en-US" dirty="0"/>
              <a:t>、</a:t>
            </a:r>
            <a:r>
              <a:rPr kumimoji="1" lang="ja-JP" altLang="en-US" u="sng" dirty="0"/>
              <a:t>共同研究者全員の氏名と所属</a:t>
            </a:r>
            <a:r>
              <a:rPr kumimoji="1" lang="ja-JP" altLang="en-US" dirty="0"/>
              <a:t>、</a:t>
            </a:r>
            <a:r>
              <a:rPr kumimoji="1" lang="ja-JP" altLang="en-US" u="sng" dirty="0"/>
              <a:t>要旨または概要</a:t>
            </a:r>
            <a:r>
              <a:rPr kumimoji="1" lang="ja-JP" altLang="en-US" dirty="0"/>
              <a:t>のみとします。これらの項目間のスペースは適宜調整して配置して結構です。</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氏名と所属は発表者を先頭にし、その他の氏名は所属（略称可）ごとに記述してください。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共同研究者数が多くフォントサイズを調整しても</a:t>
            </a:r>
            <a:r>
              <a:rPr kumimoji="1" lang="en-US" altLang="ja-JP" dirty="0"/>
              <a:t>1</a:t>
            </a:r>
            <a:r>
              <a:rPr kumimoji="1" lang="ja-JP" altLang="en-US" dirty="0"/>
              <a:t>ページ目に納まらない場合、要旨を含め</a:t>
            </a:r>
            <a:r>
              <a:rPr kumimoji="1" lang="en-US" altLang="ja-JP" dirty="0"/>
              <a:t>2</a:t>
            </a:r>
            <a:r>
              <a:rPr kumimoji="1" lang="ja-JP" altLang="en-US" dirty="0"/>
              <a:t>ページ目にまたがっても結構です。</a:t>
            </a:r>
            <a:endParaRPr kumimoji="1" lang="en-US" altLang="ja-JP" dirty="0"/>
          </a:p>
          <a:p>
            <a:pPr>
              <a:spcAft>
                <a:spcPts val="900"/>
              </a:spcAft>
            </a:pPr>
            <a:r>
              <a:rPr kumimoji="1" lang="ja-JP" altLang="en-US" dirty="0">
                <a:solidFill>
                  <a:schemeClr val="accent5">
                    <a:lumMod val="75000"/>
                  </a:schemeClr>
                </a:solidFill>
              </a:rPr>
              <a:t>■ </a:t>
            </a:r>
            <a:r>
              <a:rPr kumimoji="1" lang="ja-JP" altLang="en-US" b="1" u="sng" dirty="0">
                <a:solidFill>
                  <a:srgbClr val="C00000"/>
                </a:solidFill>
              </a:rPr>
              <a:t>発表内容は</a:t>
            </a:r>
            <a:r>
              <a:rPr kumimoji="1" lang="en-US" altLang="ja-JP" b="1" u="sng" dirty="0">
                <a:solidFill>
                  <a:srgbClr val="C00000"/>
                </a:solidFill>
              </a:rPr>
              <a:t>2</a:t>
            </a:r>
            <a:r>
              <a:rPr kumimoji="1" lang="ja-JP" altLang="en-US" b="1" u="sng" dirty="0">
                <a:solidFill>
                  <a:srgbClr val="C00000"/>
                </a:solidFill>
              </a:rPr>
              <a:t>ページ目から</a:t>
            </a:r>
            <a:r>
              <a:rPr kumimoji="1" lang="ja-JP" altLang="en-US" dirty="0"/>
              <a:t>開始してください。</a:t>
            </a:r>
            <a:endParaRPr kumimoji="1" lang="en-US" altLang="ja-JP" dirty="0">
              <a:solidFill>
                <a:schemeClr val="accent5">
                  <a:lumMod val="75000"/>
                </a:schemeClr>
              </a:solidFill>
            </a:endParaRPr>
          </a:p>
          <a:p>
            <a:pPr>
              <a:spcAft>
                <a:spcPts val="900"/>
              </a:spcAft>
            </a:pPr>
            <a:r>
              <a:rPr kumimoji="1" lang="ja-JP" altLang="en-US" dirty="0">
                <a:solidFill>
                  <a:schemeClr val="accent5">
                    <a:lumMod val="75000"/>
                  </a:schemeClr>
                </a:solidFill>
              </a:rPr>
              <a:t>■ </a:t>
            </a:r>
            <a:r>
              <a:rPr kumimoji="1" lang="ja-JP" altLang="en-US" dirty="0"/>
              <a:t>資料の元原稿作成用アプリは任意ですが、</a:t>
            </a:r>
            <a:r>
              <a:rPr kumimoji="1" lang="ja-JP" altLang="en-US" b="1" u="sng" dirty="0">
                <a:solidFill>
                  <a:srgbClr val="C00000"/>
                </a:solidFill>
              </a:rPr>
              <a:t>必ず</a:t>
            </a:r>
            <a:r>
              <a:rPr kumimoji="1" lang="en-US" altLang="ja-JP" b="1" u="sng" dirty="0">
                <a:solidFill>
                  <a:srgbClr val="C00000"/>
                </a:solidFill>
              </a:rPr>
              <a:t>PDF</a:t>
            </a:r>
            <a:r>
              <a:rPr kumimoji="1" lang="ja-JP" altLang="en-US" b="1" u="sng" dirty="0">
                <a:solidFill>
                  <a:srgbClr val="C00000"/>
                </a:solidFill>
              </a:rPr>
              <a:t>ファイルに変換</a:t>
            </a:r>
            <a:r>
              <a:rPr kumimoji="1" lang="ja-JP" altLang="en-US" dirty="0"/>
              <a:t>してください。</a:t>
            </a:r>
            <a:endParaRPr kumimoji="1" lang="en-US" altLang="ja-JP" dirty="0"/>
          </a:p>
          <a:p>
            <a:pPr>
              <a:spcAft>
                <a:spcPts val="900"/>
              </a:spcAft>
            </a:pPr>
            <a:r>
              <a:rPr kumimoji="1" lang="ja-JP" altLang="en-US" dirty="0">
                <a:solidFill>
                  <a:schemeClr val="accent5">
                    <a:lumMod val="75000"/>
                  </a:schemeClr>
                </a:solidFill>
              </a:rPr>
              <a:t>■ </a:t>
            </a:r>
            <a:r>
              <a:rPr kumimoji="1" lang="en-US" altLang="ja-JP" b="1" u="sng" dirty="0">
                <a:solidFill>
                  <a:srgbClr val="C00000"/>
                </a:solidFill>
              </a:rPr>
              <a:t>PDF</a:t>
            </a:r>
            <a:r>
              <a:rPr kumimoji="1" lang="ja-JP" altLang="en-US" b="1" u="sng" dirty="0">
                <a:solidFill>
                  <a:srgbClr val="C00000"/>
                </a:solidFill>
              </a:rPr>
              <a:t>ファイルのサイズは</a:t>
            </a:r>
            <a:r>
              <a:rPr kumimoji="1" lang="en-US" altLang="ja-JP" b="1" u="sng" dirty="0">
                <a:solidFill>
                  <a:srgbClr val="C00000"/>
                </a:solidFill>
              </a:rPr>
              <a:t>9MB</a:t>
            </a:r>
            <a:r>
              <a:rPr kumimoji="1" lang="ja-JP" altLang="en-US" b="1" u="sng" dirty="0">
                <a:solidFill>
                  <a:srgbClr val="C00000"/>
                </a:solidFill>
              </a:rPr>
              <a:t>以下</a:t>
            </a:r>
            <a:r>
              <a:rPr kumimoji="1" lang="ja-JP" altLang="en-US" dirty="0"/>
              <a:t>に納めてください。画像等はできるだけ必要最低限のファイルサイズ・画質に調整してから埋め込んで使用してください。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各ページとも、必要な図・表や文字が用紙からはみ出ないよう配置してください。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背景やフォントの色、背景イラストの使用等の体裁は任意です。また、</a:t>
            </a:r>
            <a:r>
              <a:rPr kumimoji="1" lang="en-US" altLang="ja-JP" dirty="0"/>
              <a:t>2</a:t>
            </a:r>
            <a:r>
              <a:rPr kumimoji="1" lang="ja-JP" altLang="en-US" dirty="0"/>
              <a:t>ページ目以降の発表内容については、フォントの種類、サイズも任意です。</a:t>
            </a:r>
            <a:endParaRPr kumimoji="1" lang="en-US" altLang="ja-JP" dirty="0"/>
          </a:p>
          <a:p>
            <a:pPr>
              <a:spcAft>
                <a:spcPts val="900"/>
              </a:spcAft>
            </a:pPr>
            <a:r>
              <a:rPr kumimoji="1" lang="ja-JP" altLang="en-US" dirty="0">
                <a:solidFill>
                  <a:schemeClr val="accent5">
                    <a:lumMod val="75000"/>
                  </a:schemeClr>
                </a:solidFill>
              </a:rPr>
              <a:t>■</a:t>
            </a:r>
            <a:r>
              <a:rPr kumimoji="1" lang="ja-JP" altLang="en-US" dirty="0"/>
              <a:t>参加者は</a:t>
            </a:r>
            <a:r>
              <a:rPr kumimoji="1" lang="en-US" altLang="ja-JP" dirty="0"/>
              <a:t>PC</a:t>
            </a:r>
            <a:r>
              <a:rPr kumimoji="1" lang="ja-JP" altLang="en-US" dirty="0"/>
              <a:t>等にダウンロードして閲覧するため、通常の口頭発表スライドに比べて図・表やフォントを小さくし、ページ当たりの情報を密にしても結構ですが、内容が十分判読できるよう配慮をお願いします。</a:t>
            </a:r>
            <a:endParaRPr kumimoji="1" lang="en-US" altLang="ja-JP" dirty="0"/>
          </a:p>
          <a:p>
            <a:pPr>
              <a:spcAft>
                <a:spcPts val="900"/>
              </a:spcAft>
            </a:pPr>
            <a:r>
              <a:rPr kumimoji="1" lang="ja-JP" altLang="en-US" dirty="0">
                <a:solidFill>
                  <a:schemeClr val="accent5">
                    <a:lumMod val="75000"/>
                  </a:schemeClr>
                </a:solidFill>
              </a:rPr>
              <a:t>■ </a:t>
            </a:r>
            <a:r>
              <a:rPr kumimoji="1" lang="en-US" altLang="ja-JP" dirty="0"/>
              <a:t>Excel</a:t>
            </a:r>
            <a:r>
              <a:rPr kumimoji="1" lang="ja-JP" altLang="en-US" dirty="0"/>
              <a:t>等で作成した、大量のデータを含む図を直接資料中に埋め込むと、</a:t>
            </a:r>
            <a:r>
              <a:rPr kumimoji="1" lang="en-US" altLang="ja-JP" dirty="0"/>
              <a:t>PDF</a:t>
            </a:r>
            <a:r>
              <a:rPr kumimoji="1" lang="ja-JP" altLang="en-US" dirty="0"/>
              <a:t>の再生に時間がかかり、閲覧に支障がありますので避けてください。この場合には一旦</a:t>
            </a:r>
            <a:r>
              <a:rPr kumimoji="1" lang="en-US" altLang="ja-JP" dirty="0"/>
              <a:t>PNG</a:t>
            </a:r>
            <a:r>
              <a:rPr kumimoji="1" lang="ja-JP" altLang="en-US" dirty="0" err="1"/>
              <a:t>、</a:t>
            </a:r>
            <a:r>
              <a:rPr kumimoji="1" lang="en-US" altLang="ja-JP" dirty="0"/>
              <a:t>JPG</a:t>
            </a:r>
            <a:r>
              <a:rPr kumimoji="1" lang="ja-JP" altLang="en-US" dirty="0"/>
              <a:t>等の画像として保存し、その画像を埋め込んでください（次ページ参照）。</a:t>
            </a:r>
          </a:p>
        </p:txBody>
      </p:sp>
    </p:spTree>
    <p:extLst>
      <p:ext uri="{BB962C8B-B14F-4D97-AF65-F5344CB8AC3E}">
        <p14:creationId xmlns:p14="http://schemas.microsoft.com/office/powerpoint/2010/main" val="126669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55890" y="81440"/>
            <a:ext cx="1980029" cy="400110"/>
          </a:xfrm>
          <a:prstGeom prst="rect">
            <a:avLst/>
          </a:prstGeom>
          <a:solidFill>
            <a:schemeClr val="accent3">
              <a:lumMod val="20000"/>
              <a:lumOff val="80000"/>
            </a:schemeClr>
          </a:solidFill>
        </p:spPr>
        <p:txBody>
          <a:bodyPr wrap="none" rtlCol="0">
            <a:spAutoFit/>
          </a:bodyPr>
          <a:lstStyle/>
          <a:p>
            <a:pPr algn="ctr"/>
            <a:r>
              <a:rPr kumimoji="1" lang="ja-JP" altLang="en-US" sz="2000" b="1" dirty="0">
                <a:solidFill>
                  <a:schemeClr val="accent5">
                    <a:lumMod val="75000"/>
                  </a:schemeClr>
                </a:solidFill>
              </a:rPr>
              <a:t>発表資料の提出</a:t>
            </a:r>
          </a:p>
        </p:txBody>
      </p:sp>
      <p:sp>
        <p:nvSpPr>
          <p:cNvPr id="3" name="テキスト ボックス 2"/>
          <p:cNvSpPr txBox="1"/>
          <p:nvPr/>
        </p:nvSpPr>
        <p:spPr>
          <a:xfrm>
            <a:off x="605799" y="481550"/>
            <a:ext cx="9360569" cy="3877985"/>
          </a:xfrm>
          <a:prstGeom prst="rect">
            <a:avLst/>
          </a:prstGeom>
          <a:noFill/>
        </p:spPr>
        <p:txBody>
          <a:bodyPr wrap="square" rtlCol="0">
            <a:spAutoFit/>
          </a:bodyPr>
          <a:lstStyle/>
          <a:p>
            <a:pPr>
              <a:spcAft>
                <a:spcPts val="900"/>
              </a:spcAft>
            </a:pPr>
            <a:r>
              <a:rPr kumimoji="1" lang="ja-JP" altLang="en-US" dirty="0">
                <a:solidFill>
                  <a:schemeClr val="accent5">
                    <a:lumMod val="75000"/>
                  </a:schemeClr>
                </a:solidFill>
              </a:rPr>
              <a:t>■ </a:t>
            </a:r>
            <a:r>
              <a:rPr kumimoji="1" lang="ja-JP" altLang="en-US" dirty="0"/>
              <a:t>ポスター発表の資料は</a:t>
            </a:r>
            <a:r>
              <a:rPr kumimoji="1" lang="ja-JP" altLang="en-US" b="1" u="sng" dirty="0">
                <a:solidFill>
                  <a:srgbClr val="C00000"/>
                </a:solidFill>
              </a:rPr>
              <a:t>ヘルプデスクの指定するサーバにアップロード</a:t>
            </a:r>
            <a:r>
              <a:rPr kumimoji="1" lang="ja-JP" altLang="en-US" dirty="0"/>
              <a:t>していただきます。アップロード先は追ってご案内します。プロシーディングスをアップロードする学会の</a:t>
            </a:r>
            <a:r>
              <a:rPr kumimoji="1" lang="en-US" altLang="ja-JP" dirty="0"/>
              <a:t>WEB</a:t>
            </a:r>
            <a:r>
              <a:rPr kumimoji="1" lang="ja-JP" altLang="en-US" dirty="0"/>
              <a:t>とは異なりますので、ご注意ください。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アップロードする際のファイル名は、“</a:t>
            </a:r>
            <a:r>
              <a:rPr kumimoji="1" lang="ja-JP" altLang="en-US" b="1" u="sng" dirty="0">
                <a:solidFill>
                  <a:srgbClr val="C00000"/>
                </a:solidFill>
              </a:rPr>
              <a:t>講演番号</a:t>
            </a:r>
            <a:r>
              <a:rPr kumimoji="1" lang="en-US" altLang="ja-JP" b="1" u="sng" dirty="0">
                <a:solidFill>
                  <a:srgbClr val="C00000"/>
                </a:solidFill>
              </a:rPr>
              <a:t>.pdf</a:t>
            </a:r>
            <a:r>
              <a:rPr kumimoji="1" lang="ja-JP" altLang="en-US" dirty="0"/>
              <a:t>” です。“講演番号”は英数大文字、拡張子“</a:t>
            </a:r>
            <a:r>
              <a:rPr kumimoji="1" lang="en-US" altLang="ja-JP" dirty="0"/>
              <a:t>pdf</a:t>
            </a:r>
            <a:r>
              <a:rPr kumimoji="1" lang="ja-JP" altLang="en-US" dirty="0"/>
              <a:t>”は英小文字です。ファイル名を間違えないようご注意ください。</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受け付ける</a:t>
            </a:r>
            <a:r>
              <a:rPr kumimoji="1" lang="ja-JP" altLang="en-US" b="1" u="sng" dirty="0">
                <a:solidFill>
                  <a:srgbClr val="C00000"/>
                </a:solidFill>
              </a:rPr>
              <a:t>発表資料は</a:t>
            </a:r>
            <a:r>
              <a:rPr kumimoji="1" lang="en-US" altLang="ja-JP" b="1" u="sng" dirty="0">
                <a:solidFill>
                  <a:srgbClr val="C00000"/>
                </a:solidFill>
              </a:rPr>
              <a:t>PDF</a:t>
            </a:r>
            <a:r>
              <a:rPr kumimoji="1" lang="ja-JP" altLang="en-US" b="1" u="sng" dirty="0">
                <a:solidFill>
                  <a:srgbClr val="C00000"/>
                </a:solidFill>
              </a:rPr>
              <a:t>ファイル（</a:t>
            </a:r>
            <a:r>
              <a:rPr kumimoji="1" lang="en-US" altLang="ja-JP" b="1" u="sng" dirty="0">
                <a:solidFill>
                  <a:srgbClr val="C00000"/>
                </a:solidFill>
              </a:rPr>
              <a:t>9MB</a:t>
            </a:r>
            <a:r>
              <a:rPr kumimoji="1" lang="ja-JP" altLang="en-US" b="1" u="sng" dirty="0">
                <a:solidFill>
                  <a:srgbClr val="C00000"/>
                </a:solidFill>
              </a:rPr>
              <a:t>以下）のみ</a:t>
            </a:r>
            <a:r>
              <a:rPr kumimoji="1" lang="ja-JP" altLang="en-US" dirty="0"/>
              <a:t>です。セキュリティは一切かけずに提出してください。 </a:t>
            </a:r>
            <a:r>
              <a:rPr kumimoji="1" lang="en-US" altLang="ja-JP" dirty="0"/>
              <a:t>※</a:t>
            </a:r>
            <a:r>
              <a:rPr kumimoji="1" lang="ja-JP" altLang="en-US" dirty="0"/>
              <a:t>アップロードされた</a:t>
            </a:r>
            <a:r>
              <a:rPr kumimoji="1" lang="en-US" altLang="ja-JP" dirty="0"/>
              <a:t>PDF</a:t>
            </a:r>
            <a:r>
              <a:rPr kumimoji="1" lang="ja-JP" altLang="en-US" dirty="0"/>
              <a:t>には、複製禁止となるセキュリティを付与しますが、複製・編集される可能性がゼロになるわけではありません。</a:t>
            </a:r>
            <a:endParaRPr kumimoji="1" lang="en-US" altLang="ja-JP" dirty="0"/>
          </a:p>
          <a:p>
            <a:pPr>
              <a:spcAft>
                <a:spcPts val="900"/>
              </a:spcAft>
            </a:pPr>
            <a:r>
              <a:rPr kumimoji="1" lang="ja-JP" altLang="en-US" dirty="0">
                <a:solidFill>
                  <a:schemeClr val="accent5">
                    <a:lumMod val="75000"/>
                  </a:schemeClr>
                </a:solidFill>
              </a:rPr>
              <a:t>■</a:t>
            </a:r>
            <a:r>
              <a:rPr kumimoji="1" lang="ja-JP" altLang="en-US" dirty="0"/>
              <a:t> 資料の提出期限までに</a:t>
            </a:r>
            <a:r>
              <a:rPr kumimoji="1" lang="ja-JP" altLang="en-US" b="1" u="sng" dirty="0">
                <a:solidFill>
                  <a:srgbClr val="C00000"/>
                </a:solidFill>
              </a:rPr>
              <a:t>未提出の場合には、ポスター掲示なしとして扱い発表取消し</a:t>
            </a:r>
            <a:r>
              <a:rPr kumimoji="1" lang="ja-JP" altLang="en-US" dirty="0"/>
              <a:t>とさせていただきます。</a:t>
            </a:r>
            <a:endParaRPr kumimoji="1" lang="en-US" altLang="ja-JP" dirty="0"/>
          </a:p>
          <a:p>
            <a:pPr>
              <a:spcAft>
                <a:spcPts val="900"/>
              </a:spcAft>
            </a:pPr>
            <a:r>
              <a:rPr kumimoji="1" lang="ja-JP" altLang="en-US" dirty="0">
                <a:solidFill>
                  <a:schemeClr val="accent5">
                    <a:lumMod val="75000"/>
                  </a:schemeClr>
                </a:solidFill>
              </a:rPr>
              <a:t>■ </a:t>
            </a:r>
            <a:r>
              <a:rPr kumimoji="1" lang="ja-JP" altLang="en-US" dirty="0"/>
              <a:t>プロシーディングスのコピーのみや、実質的な発表内容がない資料の掲示はポスター発表とは認めません。</a:t>
            </a:r>
            <a:endParaRPr kumimoji="1" lang="en-US" altLang="ja-JP" dirty="0"/>
          </a:p>
        </p:txBody>
      </p:sp>
      <p:sp>
        <p:nvSpPr>
          <p:cNvPr id="4" name="テキスト ボックス 3"/>
          <p:cNvSpPr txBox="1"/>
          <p:nvPr/>
        </p:nvSpPr>
        <p:spPr>
          <a:xfrm>
            <a:off x="0" y="7258710"/>
            <a:ext cx="10691813" cy="338554"/>
          </a:xfrm>
          <a:prstGeom prst="rect">
            <a:avLst/>
          </a:prstGeom>
          <a:noFill/>
        </p:spPr>
        <p:txBody>
          <a:bodyPr wrap="square" rtlCol="0">
            <a:spAutoFit/>
          </a:bodyPr>
          <a:lstStyle/>
          <a:p>
            <a:pPr algn="ctr"/>
            <a:r>
              <a:rPr kumimoji="1" lang="en-US" altLang="ja-JP" sz="1600" dirty="0" err="1">
                <a:solidFill>
                  <a:schemeClr val="tx1">
                    <a:lumMod val="50000"/>
                    <a:lumOff val="50000"/>
                  </a:schemeClr>
                </a:solidFill>
              </a:rPr>
              <a:t>PASJ2021</a:t>
            </a:r>
            <a:r>
              <a:rPr kumimoji="1" lang="en-US" altLang="ja-JP" sz="1600" dirty="0">
                <a:solidFill>
                  <a:schemeClr val="tx1">
                    <a:lumMod val="50000"/>
                    <a:lumOff val="50000"/>
                  </a:schemeClr>
                </a:solidFill>
              </a:rPr>
              <a:t> </a:t>
            </a:r>
            <a:r>
              <a:rPr kumimoji="1" lang="en-US" altLang="ja-JP" sz="1600" dirty="0" err="1">
                <a:solidFill>
                  <a:schemeClr val="tx1">
                    <a:lumMod val="50000"/>
                    <a:lumOff val="50000"/>
                  </a:schemeClr>
                </a:solidFill>
              </a:rPr>
              <a:t>ABCP001</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4/7</a:t>
            </a:r>
          </a:p>
        </p:txBody>
      </p:sp>
      <p:sp>
        <p:nvSpPr>
          <p:cNvPr id="5" name="テキスト ボックス 4"/>
          <p:cNvSpPr txBox="1"/>
          <p:nvPr/>
        </p:nvSpPr>
        <p:spPr>
          <a:xfrm>
            <a:off x="2304049" y="4879750"/>
            <a:ext cx="6083717" cy="400110"/>
          </a:xfrm>
          <a:prstGeom prst="rect">
            <a:avLst/>
          </a:prstGeom>
          <a:solidFill>
            <a:schemeClr val="accent3">
              <a:lumMod val="20000"/>
              <a:lumOff val="80000"/>
            </a:schemeClr>
          </a:solidFill>
        </p:spPr>
        <p:txBody>
          <a:bodyPr wrap="none" rtlCol="0">
            <a:spAutoFit/>
          </a:bodyPr>
          <a:lstStyle/>
          <a:p>
            <a:pPr algn="ctr"/>
            <a:r>
              <a:rPr kumimoji="1" lang="ja-JP" altLang="en-US" sz="2000" b="1" dirty="0">
                <a:solidFill>
                  <a:schemeClr val="accent5">
                    <a:lumMod val="75000"/>
                  </a:schemeClr>
                </a:solidFill>
              </a:rPr>
              <a:t>グラフや写真貼付けの例（次ページ以下）について</a:t>
            </a:r>
          </a:p>
        </p:txBody>
      </p:sp>
      <p:sp>
        <p:nvSpPr>
          <p:cNvPr id="6" name="テキスト ボックス 5"/>
          <p:cNvSpPr txBox="1"/>
          <p:nvPr/>
        </p:nvSpPr>
        <p:spPr>
          <a:xfrm>
            <a:off x="274446" y="5335674"/>
            <a:ext cx="10249318" cy="1815882"/>
          </a:xfrm>
          <a:prstGeom prst="rect">
            <a:avLst/>
          </a:prstGeom>
          <a:noFill/>
        </p:spPr>
        <p:txBody>
          <a:bodyPr wrap="square" rtlCol="0">
            <a:spAutoFit/>
          </a:bodyPr>
          <a:lstStyle/>
          <a:p>
            <a:r>
              <a:rPr kumimoji="1" lang="en-US" altLang="ja-JP" sz="1400" dirty="0"/>
              <a:t>PPT</a:t>
            </a:r>
            <a:r>
              <a:rPr kumimoji="1" lang="ja-JP" altLang="en-US" sz="1400" dirty="0"/>
              <a:t>でグラフを表示させる際のヒント（</a:t>
            </a:r>
            <a:r>
              <a:rPr kumimoji="1" lang="en-US" altLang="ja-JP" sz="1400" dirty="0"/>
              <a:t>PDF</a:t>
            </a:r>
            <a:r>
              <a:rPr kumimoji="1" lang="ja-JP" altLang="en-US" sz="1400" dirty="0"/>
              <a:t>ファイルにも反映しますが、結果は</a:t>
            </a:r>
            <a:r>
              <a:rPr kumimoji="1" lang="en-US" altLang="ja-JP" sz="1400" dirty="0"/>
              <a:t>PDF</a:t>
            </a:r>
            <a:r>
              <a:rPr kumimoji="1" lang="ja-JP" altLang="en-US" sz="1400" dirty="0"/>
              <a:t>作成の設定に依存します）</a:t>
            </a:r>
            <a:endParaRPr kumimoji="1" lang="en-US" altLang="ja-JP" sz="1400" dirty="0"/>
          </a:p>
          <a:p>
            <a:r>
              <a:rPr kumimoji="1" lang="ja-JP" altLang="en-US" sz="1400" dirty="0"/>
              <a:t>１．デフォルト設定では、画素数の多い画像を貼ると画質が低下する場合があります（ただしファイルサイズ抑制効果あり）。</a:t>
            </a:r>
            <a:endParaRPr kumimoji="1" lang="en-US" altLang="ja-JP" sz="1400" dirty="0"/>
          </a:p>
          <a:p>
            <a:r>
              <a:rPr kumimoji="1" lang="ja-JP" altLang="en-US" sz="1400" dirty="0"/>
              <a:t>２．既定の解像度の設定が</a:t>
            </a:r>
            <a:r>
              <a:rPr kumimoji="1" lang="en-US" altLang="ja-JP" sz="1400" dirty="0"/>
              <a:t>220ppi</a:t>
            </a:r>
            <a:r>
              <a:rPr kumimoji="1" lang="ja-JP" altLang="en-US" sz="1400" dirty="0"/>
              <a:t>なので、</a:t>
            </a:r>
            <a:r>
              <a:rPr kumimoji="1" lang="ja-JP" altLang="en-US" sz="1400" u="sng" dirty="0"/>
              <a:t>ファイル→オプション→詳細設定→イメージのサイズと画質 </a:t>
            </a:r>
            <a:r>
              <a:rPr kumimoji="1" lang="ja-JP" altLang="en-US" sz="1400" dirty="0"/>
              <a:t>で</a:t>
            </a:r>
            <a:r>
              <a:rPr kumimoji="1" lang="en-US" altLang="ja-JP" sz="1400" dirty="0"/>
              <a:t>330ppi</a:t>
            </a:r>
            <a:r>
              <a:rPr kumimoji="1" lang="ja-JP" altLang="en-US" sz="1400" dirty="0"/>
              <a:t>に設定変更してから貼り付けると画質が改善します（ファイルサイズは大きくなります） 。</a:t>
            </a:r>
            <a:endParaRPr kumimoji="1" lang="en-US" altLang="ja-JP" sz="1400" dirty="0"/>
          </a:p>
          <a:p>
            <a:r>
              <a:rPr kumimoji="1" lang="ja-JP" altLang="en-US" sz="1400" dirty="0"/>
              <a:t>３．上記オプションで「ファイル内のイメージを圧縮しない」をチェックしてから貼り付けると画質は改善します（ファイルサイズは大きくなる）。ただし最終的に</a:t>
            </a:r>
            <a:r>
              <a:rPr kumimoji="1" lang="en-US" altLang="ja-JP" sz="1400" dirty="0"/>
              <a:t>JPEG</a:t>
            </a:r>
            <a:r>
              <a:rPr kumimoji="1" lang="ja-JP" altLang="en-US" sz="1400" dirty="0"/>
              <a:t>圧縮されるため元の画質が維持される保証はありません。</a:t>
            </a:r>
            <a:endParaRPr kumimoji="1" lang="en-US" altLang="ja-JP" sz="1400" dirty="0"/>
          </a:p>
          <a:p>
            <a:r>
              <a:rPr kumimoji="1" lang="ja-JP" altLang="en-US" sz="1400" dirty="0"/>
              <a:t>４．グラフの詳細（文字、数字、線など）の画質が不満なときには、上記の対応が有効な場合があります。ただし、ファイルサイズの制限に要注意です。次ページのグラフ貼付けの例では</a:t>
            </a:r>
            <a:r>
              <a:rPr kumimoji="1" lang="en-US" altLang="ja-JP" sz="1400" dirty="0"/>
              <a:t>PNG</a:t>
            </a:r>
            <a:r>
              <a:rPr kumimoji="1" lang="ja-JP" altLang="en-US" sz="1400" dirty="0" err="1"/>
              <a:t>で保</a:t>
            </a:r>
            <a:r>
              <a:rPr kumimoji="1" lang="ja-JP" altLang="en-US" sz="1400" dirty="0"/>
              <a:t>存したグラフ画像に上記の「３．」を適用しています。</a:t>
            </a:r>
          </a:p>
        </p:txBody>
      </p:sp>
    </p:spTree>
    <p:extLst>
      <p:ext uri="{BB962C8B-B14F-4D97-AF65-F5344CB8AC3E}">
        <p14:creationId xmlns:p14="http://schemas.microsoft.com/office/powerpoint/2010/main" val="413524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7215981"/>
            <a:ext cx="10691813" cy="338554"/>
          </a:xfrm>
          <a:prstGeom prst="rect">
            <a:avLst/>
          </a:prstGeom>
          <a:noFill/>
        </p:spPr>
        <p:txBody>
          <a:bodyPr wrap="square" rtlCol="0">
            <a:spAutoFit/>
          </a:bodyPr>
          <a:lstStyle/>
          <a:p>
            <a:pPr algn="ctr"/>
            <a:r>
              <a:rPr kumimoji="1" lang="en-US" altLang="ja-JP" sz="1600" dirty="0" err="1">
                <a:solidFill>
                  <a:schemeClr val="tx1">
                    <a:lumMod val="50000"/>
                    <a:lumOff val="50000"/>
                  </a:schemeClr>
                </a:solidFill>
              </a:rPr>
              <a:t>PASJ2021</a:t>
            </a:r>
            <a:r>
              <a:rPr kumimoji="1" lang="en-US" altLang="ja-JP" sz="1600" dirty="0">
                <a:solidFill>
                  <a:schemeClr val="tx1">
                    <a:lumMod val="50000"/>
                    <a:lumOff val="50000"/>
                  </a:schemeClr>
                </a:solidFill>
              </a:rPr>
              <a:t> </a:t>
            </a:r>
            <a:r>
              <a:rPr kumimoji="1" lang="en-US" altLang="ja-JP" sz="1600" dirty="0" err="1">
                <a:solidFill>
                  <a:schemeClr val="tx1">
                    <a:lumMod val="50000"/>
                    <a:lumOff val="50000"/>
                  </a:schemeClr>
                </a:solidFill>
              </a:rPr>
              <a:t>ABCP001</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5/7</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0594" y="4911620"/>
            <a:ext cx="3466011" cy="231067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8" y="4911620"/>
            <a:ext cx="3466011" cy="2310674"/>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73" y="4911621"/>
            <a:ext cx="3466012" cy="2310674"/>
          </a:xfrm>
          <a:prstGeom prst="rect">
            <a:avLst/>
          </a:prstGeom>
        </p:spPr>
      </p:pic>
      <p:sp>
        <p:nvSpPr>
          <p:cNvPr id="13" name="テキスト ボックス 12"/>
          <p:cNvSpPr txBox="1"/>
          <p:nvPr/>
        </p:nvSpPr>
        <p:spPr>
          <a:xfrm>
            <a:off x="69673" y="4409540"/>
            <a:ext cx="10559146" cy="523220"/>
          </a:xfrm>
          <a:prstGeom prst="rect">
            <a:avLst/>
          </a:prstGeom>
          <a:noFill/>
        </p:spPr>
        <p:txBody>
          <a:bodyPr wrap="square" rtlCol="0">
            <a:spAutoFit/>
          </a:bodyPr>
          <a:lstStyle/>
          <a:p>
            <a:pPr algn="just"/>
            <a:r>
              <a:rPr kumimoji="1" lang="ja-JP" altLang="en-US" sz="1400" dirty="0"/>
              <a:t>写真貼付けの例その</a:t>
            </a:r>
            <a:r>
              <a:rPr kumimoji="1" lang="en-US" altLang="ja-JP" sz="1400" dirty="0"/>
              <a:t>1</a:t>
            </a:r>
            <a:r>
              <a:rPr kumimoji="1" lang="ja-JP" altLang="en-US" sz="1400" dirty="0" err="1"/>
              <a:t>．</a:t>
            </a:r>
            <a:r>
              <a:rPr kumimoji="1" lang="ja-JP" altLang="en-US" sz="1400" dirty="0"/>
              <a:t>何れも</a:t>
            </a:r>
            <a:r>
              <a:rPr kumimoji="1" lang="en-US" altLang="ja-JP" sz="1400" dirty="0"/>
              <a:t>W1500×H1000</a:t>
            </a:r>
            <a:r>
              <a:rPr kumimoji="1" lang="ja-JP" altLang="en-US" sz="1400" dirty="0"/>
              <a:t>ピクセル、解像度を</a:t>
            </a:r>
            <a:r>
              <a:rPr kumimoji="1" lang="en-US" altLang="ja-JP" sz="1400" dirty="0"/>
              <a:t>《</a:t>
            </a:r>
            <a:r>
              <a:rPr kumimoji="1" lang="ja-JP" altLang="en-US" sz="1400" dirty="0"/>
              <a:t>中</a:t>
            </a:r>
            <a:r>
              <a:rPr kumimoji="1" lang="en-US" altLang="ja-JP" sz="1400" dirty="0"/>
              <a:t>》</a:t>
            </a:r>
            <a:r>
              <a:rPr kumimoji="1" lang="ja-JP" altLang="en-US" sz="1400" dirty="0" err="1"/>
              <a:t>で保</a:t>
            </a:r>
            <a:r>
              <a:rPr kumimoji="1" lang="ja-JP" altLang="en-US" sz="1400" dirty="0"/>
              <a:t>存した</a:t>
            </a:r>
            <a:r>
              <a:rPr kumimoji="1" lang="en-US" altLang="ja-JP" sz="1400" dirty="0"/>
              <a:t>JPEG</a:t>
            </a:r>
            <a:r>
              <a:rPr kumimoji="1" lang="ja-JP" altLang="en-US" sz="1400" dirty="0"/>
              <a:t>画像。ファイルサイズは左からそれぞれ</a:t>
            </a:r>
            <a:r>
              <a:rPr kumimoji="1" lang="en-US" altLang="ja-JP" sz="1400" dirty="0"/>
              <a:t>247kB</a:t>
            </a:r>
            <a:r>
              <a:rPr kumimoji="1" lang="ja-JP" altLang="en-US" sz="1400" dirty="0" err="1"/>
              <a:t>、</a:t>
            </a:r>
            <a:r>
              <a:rPr kumimoji="1" lang="en-US" altLang="ja-JP" sz="1400" dirty="0"/>
              <a:t>358kB</a:t>
            </a:r>
            <a:r>
              <a:rPr kumimoji="1" lang="ja-JP" altLang="en-US" sz="1400" dirty="0" err="1"/>
              <a:t>、</a:t>
            </a:r>
            <a:r>
              <a:rPr kumimoji="1" lang="en-US" altLang="ja-JP" sz="1400" dirty="0"/>
              <a:t>205kB</a:t>
            </a:r>
            <a:r>
              <a:rPr kumimoji="1" lang="ja-JP" altLang="en-US" sz="1400" dirty="0" err="1"/>
              <a:t>。</a:t>
            </a:r>
            <a:r>
              <a:rPr kumimoji="1" lang="ja-JP" altLang="en-US" sz="1400" dirty="0"/>
              <a:t>（</a:t>
            </a:r>
            <a:r>
              <a:rPr kumimoji="1" lang="en-US" altLang="ja-JP" sz="1400" dirty="0"/>
              <a:t>PASJ2018</a:t>
            </a:r>
            <a:r>
              <a:rPr kumimoji="1" lang="ja-JP" altLang="en-US" sz="1400" dirty="0" err="1"/>
              <a:t>、</a:t>
            </a:r>
            <a:r>
              <a:rPr kumimoji="1" lang="ja-JP" altLang="en-US" sz="1400" dirty="0"/>
              <a:t>第</a:t>
            </a:r>
            <a:r>
              <a:rPr kumimoji="1" lang="en-US" altLang="ja-JP" sz="1400" dirty="0"/>
              <a:t>15</a:t>
            </a:r>
            <a:r>
              <a:rPr kumimoji="1" lang="ja-JP" altLang="en-US" sz="1400" dirty="0"/>
              <a:t>回年会（長岡市））</a:t>
            </a:r>
          </a:p>
        </p:txBody>
      </p:sp>
      <p:sp>
        <p:nvSpPr>
          <p:cNvPr id="7" name="テキスト ボックス 6"/>
          <p:cNvSpPr txBox="1"/>
          <p:nvPr/>
        </p:nvSpPr>
        <p:spPr>
          <a:xfrm>
            <a:off x="206792" y="150304"/>
            <a:ext cx="10313081" cy="738664"/>
          </a:xfrm>
          <a:prstGeom prst="rect">
            <a:avLst/>
          </a:prstGeom>
          <a:solidFill>
            <a:schemeClr val="accent1">
              <a:lumMod val="20000"/>
              <a:lumOff val="80000"/>
            </a:schemeClr>
          </a:solidFill>
        </p:spPr>
        <p:txBody>
          <a:bodyPr wrap="square" rtlCol="0">
            <a:spAutoFit/>
          </a:bodyPr>
          <a:lstStyle/>
          <a:p>
            <a:pPr algn="just"/>
            <a:r>
              <a:rPr kumimoji="1" lang="ja-JP" altLang="en-US" sz="1400" dirty="0"/>
              <a:t>グラフ貼付けの例．共に</a:t>
            </a:r>
            <a:r>
              <a:rPr kumimoji="1" lang="en-US" altLang="ja-JP" sz="1400" dirty="0"/>
              <a:t>Excel</a:t>
            </a:r>
            <a:r>
              <a:rPr kumimoji="1" lang="ja-JP" altLang="en-US" sz="1400" dirty="0"/>
              <a:t>で作成したグラフを</a:t>
            </a:r>
            <a:r>
              <a:rPr kumimoji="1" lang="en-US" altLang="ja-JP" sz="1400" dirty="0"/>
              <a:t>PDF</a:t>
            </a:r>
            <a:r>
              <a:rPr kumimoji="1" lang="ja-JP" altLang="en-US" sz="1400" dirty="0"/>
              <a:t>ファイルに印刷し、</a:t>
            </a:r>
            <a:r>
              <a:rPr kumimoji="1" lang="en-US" altLang="ja-JP" sz="1400" dirty="0"/>
              <a:t>PDF</a:t>
            </a:r>
            <a:r>
              <a:rPr kumimoji="1" lang="ja-JP" altLang="en-US" sz="1400" dirty="0"/>
              <a:t>ファイルからスナップショットでペイントにコピー</a:t>
            </a:r>
            <a:r>
              <a:rPr kumimoji="1" lang="en-US" altLang="ja-JP" sz="1400" dirty="0"/>
              <a:t>&amp;</a:t>
            </a:r>
            <a:r>
              <a:rPr kumimoji="1" lang="ja-JP" altLang="en-US" sz="1400" dirty="0"/>
              <a:t>ペーストし、</a:t>
            </a:r>
            <a:r>
              <a:rPr kumimoji="1" lang="en-US" altLang="ja-JP" sz="1400" dirty="0"/>
              <a:t>PNG</a:t>
            </a:r>
            <a:r>
              <a:rPr kumimoji="1" lang="ja-JP" altLang="en-US" sz="1400" dirty="0" err="1"/>
              <a:t>で保</a:t>
            </a:r>
            <a:r>
              <a:rPr kumimoji="1" lang="ja-JP" altLang="en-US" sz="1400" dirty="0"/>
              <a:t>存した画像を貼付。解像度の比較のため同じグラフの画素数を変えてある。左：</a:t>
            </a:r>
            <a:r>
              <a:rPr kumimoji="1" lang="en-US" altLang="ja-JP" sz="1400" dirty="0"/>
              <a:t>W6129×H4115</a:t>
            </a:r>
            <a:r>
              <a:rPr kumimoji="1" lang="ja-JP" altLang="en-US" sz="1400" dirty="0"/>
              <a:t>ピクセル（</a:t>
            </a:r>
            <a:r>
              <a:rPr kumimoji="1" lang="en-US" altLang="ja-JP" sz="1400" dirty="0"/>
              <a:t>462kB</a:t>
            </a:r>
            <a:r>
              <a:rPr kumimoji="1" lang="ja-JP" altLang="en-US" sz="1400" dirty="0"/>
              <a:t>）、右：</a:t>
            </a:r>
            <a:r>
              <a:rPr kumimoji="1" lang="en-US" altLang="ja-JP" sz="1400" dirty="0"/>
              <a:t>W1150×H771</a:t>
            </a:r>
            <a:r>
              <a:rPr kumimoji="1" lang="ja-JP" altLang="en-US" sz="1400" dirty="0"/>
              <a:t>ピクセル（</a:t>
            </a:r>
            <a:r>
              <a:rPr kumimoji="1" lang="en-US" altLang="ja-JP" sz="1400" dirty="0"/>
              <a:t>62.0kB</a:t>
            </a:r>
            <a:r>
              <a:rPr kumimoji="1" lang="ja-JP" altLang="en-US" sz="1400" dirty="0"/>
              <a:t>）。必要に応じ画素数はスナップショットの際に画面拡大縮小で調整可。</a:t>
            </a:r>
          </a:p>
        </p:txBody>
      </p:sp>
      <p:sp>
        <p:nvSpPr>
          <p:cNvPr id="8" name="正方形/長方形 7"/>
          <p:cNvSpPr/>
          <p:nvPr/>
        </p:nvSpPr>
        <p:spPr>
          <a:xfrm>
            <a:off x="69673" y="59821"/>
            <a:ext cx="10559146" cy="4230168"/>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792" y="907575"/>
            <a:ext cx="5010150" cy="3363806"/>
          </a:xfrm>
          <a:prstGeom prst="rect">
            <a:avLst/>
          </a:prstGeom>
        </p:spPr>
      </p:pic>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0362" y="907576"/>
            <a:ext cx="5017350" cy="3363806"/>
          </a:xfrm>
          <a:prstGeom prst="rect">
            <a:avLst/>
          </a:prstGeom>
        </p:spPr>
      </p:pic>
    </p:spTree>
    <p:extLst>
      <p:ext uri="{BB962C8B-B14F-4D97-AF65-F5344CB8AC3E}">
        <p14:creationId xmlns:p14="http://schemas.microsoft.com/office/powerpoint/2010/main" val="398738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7221121"/>
            <a:ext cx="10691813" cy="338554"/>
          </a:xfrm>
          <a:prstGeom prst="rect">
            <a:avLst/>
          </a:prstGeom>
          <a:noFill/>
        </p:spPr>
        <p:txBody>
          <a:bodyPr wrap="square" rtlCol="0">
            <a:spAutoFit/>
          </a:bodyPr>
          <a:lstStyle/>
          <a:p>
            <a:pPr algn="ctr"/>
            <a:r>
              <a:rPr kumimoji="1" lang="en-US" altLang="ja-JP" sz="1600" dirty="0" err="1">
                <a:solidFill>
                  <a:schemeClr val="tx1">
                    <a:lumMod val="50000"/>
                    <a:lumOff val="50000"/>
                  </a:schemeClr>
                </a:solidFill>
              </a:rPr>
              <a:t>PASJ2021</a:t>
            </a:r>
            <a:r>
              <a:rPr kumimoji="1" lang="en-US" altLang="ja-JP" sz="1600" dirty="0">
                <a:solidFill>
                  <a:schemeClr val="tx1">
                    <a:lumMod val="50000"/>
                    <a:lumOff val="50000"/>
                  </a:schemeClr>
                </a:solidFill>
              </a:rPr>
              <a:t> </a:t>
            </a:r>
            <a:r>
              <a:rPr kumimoji="1" lang="en-US" altLang="ja-JP" sz="1600" dirty="0" err="1">
                <a:solidFill>
                  <a:schemeClr val="tx1">
                    <a:lumMod val="50000"/>
                    <a:lumOff val="50000"/>
                  </a:schemeClr>
                </a:solidFill>
              </a:rPr>
              <a:t>ABCP001</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6/7</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82" y="173512"/>
            <a:ext cx="5247251" cy="3498167"/>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365" y="3731499"/>
            <a:ext cx="5234433" cy="3489622"/>
          </a:xfrm>
          <a:prstGeom prst="rect">
            <a:avLst/>
          </a:prstGeom>
        </p:spPr>
      </p:pic>
      <p:sp>
        <p:nvSpPr>
          <p:cNvPr id="11" name="テキスト ボックス 10"/>
          <p:cNvSpPr txBox="1"/>
          <p:nvPr/>
        </p:nvSpPr>
        <p:spPr>
          <a:xfrm>
            <a:off x="831517" y="182057"/>
            <a:ext cx="3802579" cy="307777"/>
          </a:xfrm>
          <a:prstGeom prst="rect">
            <a:avLst/>
          </a:prstGeom>
          <a:noFill/>
        </p:spPr>
        <p:txBody>
          <a:bodyPr wrap="none" rtlCol="0">
            <a:spAutoFit/>
          </a:bodyPr>
          <a:lstStyle/>
          <a:p>
            <a:r>
              <a:rPr kumimoji="1" lang="en-US" altLang="ja-JP" sz="1400" b="1" dirty="0">
                <a:solidFill>
                  <a:schemeClr val="bg1"/>
                </a:solidFill>
              </a:rPr>
              <a:t>PASJ2019</a:t>
            </a:r>
            <a:r>
              <a:rPr kumimoji="1" lang="ja-JP" altLang="en-US" sz="1400" b="1" dirty="0">
                <a:solidFill>
                  <a:schemeClr val="bg1"/>
                </a:solidFill>
              </a:rPr>
              <a:t> 第</a:t>
            </a:r>
            <a:r>
              <a:rPr kumimoji="1" lang="en-US" altLang="ja-JP" sz="1400" b="1" dirty="0">
                <a:solidFill>
                  <a:schemeClr val="bg1"/>
                </a:solidFill>
              </a:rPr>
              <a:t>16</a:t>
            </a:r>
            <a:r>
              <a:rPr kumimoji="1" lang="ja-JP" altLang="en-US" sz="1400" b="1" dirty="0">
                <a:solidFill>
                  <a:schemeClr val="bg1"/>
                </a:solidFill>
              </a:rPr>
              <a:t>回年会（京都市）口頭発表会場</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365" y="182057"/>
            <a:ext cx="5234434" cy="3489622"/>
          </a:xfrm>
          <a:prstGeom prst="rect">
            <a:avLst/>
          </a:prstGeom>
        </p:spPr>
      </p:pic>
      <p:sp>
        <p:nvSpPr>
          <p:cNvPr id="13" name="テキスト ボックス 12"/>
          <p:cNvSpPr txBox="1"/>
          <p:nvPr/>
        </p:nvSpPr>
        <p:spPr>
          <a:xfrm>
            <a:off x="6500162" y="182056"/>
            <a:ext cx="3084434" cy="307777"/>
          </a:xfrm>
          <a:prstGeom prst="rect">
            <a:avLst/>
          </a:prstGeom>
          <a:noFill/>
        </p:spPr>
        <p:txBody>
          <a:bodyPr wrap="none" rtlCol="0">
            <a:spAutoFit/>
          </a:bodyPr>
          <a:lstStyle/>
          <a:p>
            <a:r>
              <a:rPr kumimoji="1" lang="en-US" altLang="ja-JP" sz="1400" b="1" dirty="0">
                <a:solidFill>
                  <a:schemeClr val="bg1"/>
                </a:solidFill>
              </a:rPr>
              <a:t>PASJ2018</a:t>
            </a:r>
            <a:r>
              <a:rPr kumimoji="1" lang="ja-JP" altLang="en-US" sz="1400" b="1" dirty="0">
                <a:solidFill>
                  <a:schemeClr val="bg1"/>
                </a:solidFill>
              </a:rPr>
              <a:t> 第</a:t>
            </a:r>
            <a:r>
              <a:rPr kumimoji="1" lang="en-US" altLang="ja-JP" sz="1400" b="1" dirty="0">
                <a:solidFill>
                  <a:schemeClr val="bg1"/>
                </a:solidFill>
              </a:rPr>
              <a:t>15</a:t>
            </a:r>
            <a:r>
              <a:rPr kumimoji="1" lang="ja-JP" altLang="en-US" sz="1400" b="1" dirty="0">
                <a:solidFill>
                  <a:schemeClr val="bg1"/>
                </a:solidFill>
              </a:rPr>
              <a:t>回年会（長岡市）会場</a:t>
            </a:r>
          </a:p>
        </p:txBody>
      </p:sp>
      <p:sp>
        <p:nvSpPr>
          <p:cNvPr id="14" name="テキスト ボックス 13"/>
          <p:cNvSpPr txBox="1"/>
          <p:nvPr/>
        </p:nvSpPr>
        <p:spPr>
          <a:xfrm>
            <a:off x="6141089" y="3731499"/>
            <a:ext cx="3802579" cy="307777"/>
          </a:xfrm>
          <a:prstGeom prst="rect">
            <a:avLst/>
          </a:prstGeom>
          <a:noFill/>
        </p:spPr>
        <p:txBody>
          <a:bodyPr wrap="none" rtlCol="0">
            <a:spAutoFit/>
          </a:bodyPr>
          <a:lstStyle/>
          <a:p>
            <a:r>
              <a:rPr kumimoji="1" lang="en-US" altLang="ja-JP" sz="1400" b="1" dirty="0">
                <a:solidFill>
                  <a:schemeClr val="bg1"/>
                </a:solidFill>
              </a:rPr>
              <a:t>PASJ2016</a:t>
            </a:r>
            <a:r>
              <a:rPr kumimoji="1" lang="ja-JP" altLang="en-US" sz="1400" b="1" dirty="0">
                <a:solidFill>
                  <a:schemeClr val="bg1"/>
                </a:solidFill>
              </a:rPr>
              <a:t> 第</a:t>
            </a:r>
            <a:r>
              <a:rPr kumimoji="1" lang="en-US" altLang="ja-JP" sz="1400" b="1" dirty="0">
                <a:solidFill>
                  <a:schemeClr val="bg1"/>
                </a:solidFill>
              </a:rPr>
              <a:t>13</a:t>
            </a:r>
            <a:r>
              <a:rPr kumimoji="1" lang="ja-JP" altLang="en-US" sz="1400" b="1" dirty="0">
                <a:solidFill>
                  <a:schemeClr val="bg1"/>
                </a:solidFill>
              </a:rPr>
              <a:t>回年会（千葉市）懇親会場から</a:t>
            </a: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82" y="3731498"/>
            <a:ext cx="5245568" cy="3497045"/>
          </a:xfrm>
          <a:prstGeom prst="rect">
            <a:avLst/>
          </a:prstGeom>
        </p:spPr>
      </p:pic>
      <p:sp>
        <p:nvSpPr>
          <p:cNvPr id="16" name="テキスト ボックス 15"/>
          <p:cNvSpPr txBox="1"/>
          <p:nvPr/>
        </p:nvSpPr>
        <p:spPr>
          <a:xfrm>
            <a:off x="995101" y="3731499"/>
            <a:ext cx="3443507" cy="307777"/>
          </a:xfrm>
          <a:prstGeom prst="rect">
            <a:avLst/>
          </a:prstGeom>
          <a:noFill/>
        </p:spPr>
        <p:txBody>
          <a:bodyPr wrap="none" rtlCol="0">
            <a:spAutoFit/>
          </a:bodyPr>
          <a:lstStyle/>
          <a:p>
            <a:r>
              <a:rPr kumimoji="1" lang="en-US" altLang="ja-JP" sz="1400" b="1" dirty="0">
                <a:solidFill>
                  <a:schemeClr val="bg1"/>
                </a:solidFill>
              </a:rPr>
              <a:t>PASJ2017</a:t>
            </a:r>
            <a:r>
              <a:rPr kumimoji="1" lang="ja-JP" altLang="en-US" sz="1400" b="1" dirty="0">
                <a:solidFill>
                  <a:schemeClr val="bg1"/>
                </a:solidFill>
              </a:rPr>
              <a:t> 第</a:t>
            </a:r>
            <a:r>
              <a:rPr kumimoji="1" lang="en-US" altLang="ja-JP" sz="1400" b="1" dirty="0">
                <a:solidFill>
                  <a:schemeClr val="bg1"/>
                </a:solidFill>
              </a:rPr>
              <a:t>14</a:t>
            </a:r>
            <a:r>
              <a:rPr kumimoji="1" lang="ja-JP" altLang="en-US" sz="1400" b="1" dirty="0">
                <a:solidFill>
                  <a:schemeClr val="bg1"/>
                </a:solidFill>
              </a:rPr>
              <a:t>回年会（札幌市）懇親会場</a:t>
            </a:r>
          </a:p>
        </p:txBody>
      </p:sp>
    </p:spTree>
    <p:extLst>
      <p:ext uri="{BB962C8B-B14F-4D97-AF65-F5344CB8AC3E}">
        <p14:creationId xmlns:p14="http://schemas.microsoft.com/office/powerpoint/2010/main" val="186165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610665" y="4838047"/>
            <a:ext cx="3470481" cy="230397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7221121"/>
            <a:ext cx="10691813" cy="338554"/>
          </a:xfrm>
          <a:prstGeom prst="rect">
            <a:avLst/>
          </a:prstGeom>
          <a:noFill/>
        </p:spPr>
        <p:txBody>
          <a:bodyPr wrap="square" rtlCol="0">
            <a:spAutoFit/>
          </a:bodyPr>
          <a:lstStyle/>
          <a:p>
            <a:pPr algn="ctr"/>
            <a:r>
              <a:rPr kumimoji="1" lang="en-US" altLang="ja-JP" sz="1600" dirty="0" err="1">
                <a:solidFill>
                  <a:schemeClr val="tx1">
                    <a:lumMod val="50000"/>
                    <a:lumOff val="50000"/>
                  </a:schemeClr>
                </a:solidFill>
              </a:rPr>
              <a:t>PASJ2021</a:t>
            </a:r>
            <a:r>
              <a:rPr kumimoji="1" lang="en-US" altLang="ja-JP" sz="1600" dirty="0">
                <a:solidFill>
                  <a:schemeClr val="tx1">
                    <a:lumMod val="50000"/>
                    <a:lumOff val="50000"/>
                  </a:schemeClr>
                </a:solidFill>
              </a:rPr>
              <a:t> </a:t>
            </a:r>
            <a:r>
              <a:rPr kumimoji="1" lang="en-US" altLang="ja-JP" sz="1600" dirty="0" err="1">
                <a:solidFill>
                  <a:schemeClr val="tx1">
                    <a:lumMod val="50000"/>
                    <a:lumOff val="50000"/>
                  </a:schemeClr>
                </a:solidFill>
              </a:rPr>
              <a:t>ABCP001</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I.</a:t>
            </a:r>
            <a:r>
              <a:rPr kumimoji="1" lang="ja-JP" altLang="en-US" sz="1600" dirty="0">
                <a:solidFill>
                  <a:schemeClr val="tx1">
                    <a:lumMod val="50000"/>
                    <a:lumOff val="50000"/>
                  </a:schemeClr>
                </a:solidFill>
              </a:rPr>
              <a:t> </a:t>
            </a:r>
            <a:r>
              <a:rPr kumimoji="1" lang="en-US" altLang="ja-JP" sz="1600" dirty="0" err="1">
                <a:solidFill>
                  <a:schemeClr val="tx1">
                    <a:lumMod val="50000"/>
                    <a:lumOff val="50000"/>
                  </a:schemeClr>
                </a:solidFill>
              </a:rPr>
              <a:t>KASOKUKI</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a:t>
            </a:r>
            <a:r>
              <a:rPr kumimoji="1" lang="ja-JP" altLang="en-US" sz="1600" dirty="0">
                <a:solidFill>
                  <a:schemeClr val="tx1">
                    <a:lumMod val="50000"/>
                    <a:lumOff val="50000"/>
                  </a:schemeClr>
                </a:solidFill>
              </a:rPr>
              <a:t> </a:t>
            </a:r>
            <a:r>
              <a:rPr kumimoji="1" lang="en-US" altLang="ja-JP" sz="1600" dirty="0">
                <a:solidFill>
                  <a:schemeClr val="tx1">
                    <a:lumMod val="50000"/>
                    <a:lumOff val="50000"/>
                  </a:schemeClr>
                </a:solidFill>
              </a:rPr>
              <a:t>7/7</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8" y="70618"/>
            <a:ext cx="3470483" cy="2313655"/>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0665" y="2455710"/>
            <a:ext cx="3470483" cy="2313655"/>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960" y="4838047"/>
            <a:ext cx="3470481" cy="2313654"/>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7" y="4828370"/>
            <a:ext cx="3470481" cy="2313654"/>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0665" y="62959"/>
            <a:ext cx="3470481" cy="2313654"/>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2960" y="62959"/>
            <a:ext cx="3470482" cy="2313654"/>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67" y="2449013"/>
            <a:ext cx="3466011" cy="2310674"/>
          </a:xfrm>
          <a:prstGeom prst="rect">
            <a:avLst/>
          </a:prstGeom>
        </p:spPr>
      </p:pic>
      <p:pic>
        <p:nvPicPr>
          <p:cNvPr id="17" name="図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5194" y="2457953"/>
            <a:ext cx="3466011" cy="2310674"/>
          </a:xfrm>
          <a:prstGeom prst="rect">
            <a:avLst/>
          </a:prstGeom>
        </p:spPr>
      </p:pic>
      <p:sp>
        <p:nvSpPr>
          <p:cNvPr id="19" name="テキスト ボックス 18"/>
          <p:cNvSpPr txBox="1"/>
          <p:nvPr/>
        </p:nvSpPr>
        <p:spPr>
          <a:xfrm>
            <a:off x="3610665" y="4848462"/>
            <a:ext cx="3470481" cy="2246769"/>
          </a:xfrm>
          <a:prstGeom prst="rect">
            <a:avLst/>
          </a:prstGeom>
          <a:noFill/>
        </p:spPr>
        <p:txBody>
          <a:bodyPr wrap="square" rtlCol="0">
            <a:spAutoFit/>
          </a:bodyPr>
          <a:lstStyle/>
          <a:p>
            <a:r>
              <a:rPr kumimoji="1" lang="ja-JP" altLang="en-US" sz="1400" b="1" dirty="0">
                <a:solidFill>
                  <a:schemeClr val="accent2">
                    <a:lumMod val="50000"/>
                  </a:schemeClr>
                </a:solidFill>
              </a:rPr>
              <a:t>写真貼り付けの例その</a:t>
            </a:r>
            <a:r>
              <a:rPr kumimoji="1" lang="en-US" altLang="ja-JP" sz="1400" b="1" dirty="0">
                <a:solidFill>
                  <a:schemeClr val="accent2">
                    <a:lumMod val="50000"/>
                  </a:schemeClr>
                </a:solidFill>
              </a:rPr>
              <a:t>2</a:t>
            </a:r>
            <a:r>
              <a:rPr kumimoji="1" lang="ja-JP" altLang="en-US" sz="1400" b="1" dirty="0" err="1">
                <a:solidFill>
                  <a:schemeClr val="accent2">
                    <a:lumMod val="50000"/>
                  </a:schemeClr>
                </a:solidFill>
              </a:rPr>
              <a:t>．</a:t>
            </a:r>
            <a:r>
              <a:rPr kumimoji="1" lang="ja-JP" altLang="en-US" sz="1400" b="1" dirty="0">
                <a:solidFill>
                  <a:schemeClr val="accent2">
                    <a:lumMod val="50000"/>
                  </a:schemeClr>
                </a:solidFill>
              </a:rPr>
              <a:t>前ページ：同じ面積の画像を</a:t>
            </a:r>
            <a:r>
              <a:rPr kumimoji="1" lang="en-US" altLang="ja-JP" sz="1400" b="1" dirty="0">
                <a:solidFill>
                  <a:schemeClr val="accent2">
                    <a:lumMod val="50000"/>
                  </a:schemeClr>
                </a:solidFill>
              </a:rPr>
              <a:t>4</a:t>
            </a:r>
            <a:r>
              <a:rPr kumimoji="1" lang="ja-JP" altLang="en-US" sz="1400" b="1" dirty="0">
                <a:solidFill>
                  <a:schemeClr val="accent2">
                    <a:lumMod val="50000"/>
                  </a:schemeClr>
                </a:solidFill>
              </a:rPr>
              <a:t>枚</a:t>
            </a:r>
            <a:r>
              <a:rPr kumimoji="1" lang="en-US" altLang="ja-JP" sz="1400" b="1" dirty="0">
                <a:solidFill>
                  <a:schemeClr val="accent2">
                    <a:lumMod val="50000"/>
                  </a:schemeClr>
                </a:solidFill>
              </a:rPr>
              <a:t>/</a:t>
            </a:r>
            <a:r>
              <a:rPr kumimoji="1" lang="ja-JP" altLang="en-US" sz="1400" b="1" dirty="0">
                <a:solidFill>
                  <a:schemeClr val="accent2">
                    <a:lumMod val="50000"/>
                  </a:schemeClr>
                </a:solidFill>
              </a:rPr>
              <a:t>ページのサイズで配置。本ページ：同じ面積の画像を</a:t>
            </a:r>
            <a:r>
              <a:rPr kumimoji="1" lang="en-US" altLang="ja-JP" sz="1400" b="1" dirty="0">
                <a:solidFill>
                  <a:schemeClr val="accent2">
                    <a:lumMod val="50000"/>
                  </a:schemeClr>
                </a:solidFill>
              </a:rPr>
              <a:t>9</a:t>
            </a:r>
            <a:r>
              <a:rPr kumimoji="1" lang="ja-JP" altLang="en-US" sz="1400" b="1" dirty="0">
                <a:solidFill>
                  <a:schemeClr val="accent2">
                    <a:lumMod val="50000"/>
                  </a:schemeClr>
                </a:solidFill>
              </a:rPr>
              <a:t>枚</a:t>
            </a:r>
            <a:r>
              <a:rPr kumimoji="1" lang="en-US" altLang="ja-JP" sz="1400" b="1" dirty="0">
                <a:solidFill>
                  <a:schemeClr val="accent2">
                    <a:lumMod val="50000"/>
                  </a:schemeClr>
                </a:solidFill>
              </a:rPr>
              <a:t>/</a:t>
            </a:r>
            <a:r>
              <a:rPr kumimoji="1" lang="ja-JP" altLang="en-US" sz="1400" b="1" dirty="0">
                <a:solidFill>
                  <a:schemeClr val="accent2">
                    <a:lumMod val="50000"/>
                  </a:schemeClr>
                </a:solidFill>
              </a:rPr>
              <a:t>ページのサイズで配置。</a:t>
            </a:r>
            <a:endParaRPr kumimoji="1" lang="en-US" altLang="ja-JP" sz="1400" b="1" dirty="0">
              <a:solidFill>
                <a:schemeClr val="accent2">
                  <a:lumMod val="50000"/>
                </a:schemeClr>
              </a:solidFill>
            </a:endParaRPr>
          </a:p>
          <a:p>
            <a:pPr algn="just"/>
            <a:r>
              <a:rPr kumimoji="1" lang="ja-JP" altLang="en-US" sz="1400" b="1" dirty="0">
                <a:solidFill>
                  <a:schemeClr val="accent2">
                    <a:lumMod val="50000"/>
                  </a:schemeClr>
                </a:solidFill>
              </a:rPr>
              <a:t>これまでに配置した</a:t>
            </a:r>
            <a:r>
              <a:rPr kumimoji="1" lang="en-US" altLang="ja-JP" sz="1400" b="1" dirty="0">
                <a:solidFill>
                  <a:schemeClr val="accent2">
                    <a:lumMod val="50000"/>
                  </a:schemeClr>
                </a:solidFill>
              </a:rPr>
              <a:t>15</a:t>
            </a:r>
            <a:r>
              <a:rPr kumimoji="1" lang="ja-JP" altLang="en-US" sz="1400" b="1" dirty="0">
                <a:solidFill>
                  <a:schemeClr val="accent2">
                    <a:lumMod val="50000"/>
                  </a:schemeClr>
                </a:solidFill>
              </a:rPr>
              <a:t>枚の画像は全てピクセル数が</a:t>
            </a:r>
            <a:r>
              <a:rPr kumimoji="1" lang="en-US" altLang="ja-JP" sz="1400" b="1" dirty="0">
                <a:solidFill>
                  <a:schemeClr val="accent2">
                    <a:lumMod val="50000"/>
                  </a:schemeClr>
                </a:solidFill>
              </a:rPr>
              <a:t>W1500×H1000</a:t>
            </a:r>
            <a:r>
              <a:rPr kumimoji="1" lang="ja-JP" altLang="en-US" sz="1400" b="1" dirty="0">
                <a:solidFill>
                  <a:schemeClr val="accent2">
                    <a:lumMod val="50000"/>
                  </a:schemeClr>
                </a:solidFill>
              </a:rPr>
              <a:t>で、解像度を</a:t>
            </a:r>
            <a:r>
              <a:rPr kumimoji="1" lang="en-US" altLang="ja-JP" sz="1400" b="1" dirty="0">
                <a:solidFill>
                  <a:schemeClr val="accent2">
                    <a:lumMod val="50000"/>
                  </a:schemeClr>
                </a:solidFill>
              </a:rPr>
              <a:t>《</a:t>
            </a:r>
            <a:r>
              <a:rPr kumimoji="1" lang="ja-JP" altLang="en-US" sz="1400" b="1" dirty="0">
                <a:solidFill>
                  <a:schemeClr val="accent2">
                    <a:lumMod val="50000"/>
                  </a:schemeClr>
                </a:solidFill>
              </a:rPr>
              <a:t>中</a:t>
            </a:r>
            <a:r>
              <a:rPr kumimoji="1" lang="en-US" altLang="ja-JP" sz="1400" b="1" dirty="0">
                <a:solidFill>
                  <a:schemeClr val="accent2">
                    <a:lumMod val="50000"/>
                  </a:schemeClr>
                </a:solidFill>
              </a:rPr>
              <a:t>》</a:t>
            </a:r>
            <a:r>
              <a:rPr kumimoji="1" lang="ja-JP" altLang="en-US" sz="1400" b="1" dirty="0">
                <a:solidFill>
                  <a:schemeClr val="accent2">
                    <a:lumMod val="50000"/>
                  </a:schemeClr>
                </a:solidFill>
              </a:rPr>
              <a:t>にして</a:t>
            </a:r>
            <a:r>
              <a:rPr kumimoji="1" lang="en-US" altLang="ja-JP" sz="1400" b="1" dirty="0">
                <a:solidFill>
                  <a:schemeClr val="accent2">
                    <a:lumMod val="50000"/>
                  </a:schemeClr>
                </a:solidFill>
              </a:rPr>
              <a:t>JPEG</a:t>
            </a:r>
            <a:r>
              <a:rPr kumimoji="1" lang="ja-JP" altLang="en-US" sz="1400" b="1" dirty="0">
                <a:solidFill>
                  <a:schemeClr val="accent2">
                    <a:lumMod val="50000"/>
                  </a:schemeClr>
                </a:solidFill>
              </a:rPr>
              <a:t>保存。このテンプレートの</a:t>
            </a:r>
            <a:r>
              <a:rPr kumimoji="1" lang="en-US" altLang="ja-JP" sz="1400" b="1" dirty="0">
                <a:solidFill>
                  <a:schemeClr val="accent2">
                    <a:lumMod val="50000"/>
                  </a:schemeClr>
                </a:solidFill>
              </a:rPr>
              <a:t>PDF</a:t>
            </a:r>
            <a:r>
              <a:rPr kumimoji="1" lang="ja-JP" altLang="en-US" sz="1400" b="1" dirty="0">
                <a:solidFill>
                  <a:schemeClr val="accent2">
                    <a:lumMod val="50000"/>
                  </a:schemeClr>
                </a:solidFill>
              </a:rPr>
              <a:t>ファイルのサイズは約</a:t>
            </a:r>
            <a:r>
              <a:rPr kumimoji="1" lang="en-US" altLang="ja-JP" sz="1400" b="1" dirty="0">
                <a:solidFill>
                  <a:schemeClr val="accent2">
                    <a:lumMod val="50000"/>
                  </a:schemeClr>
                </a:solidFill>
              </a:rPr>
              <a:t>4.5MB</a:t>
            </a:r>
            <a:r>
              <a:rPr kumimoji="1" lang="ja-JP" altLang="en-US" sz="1400" b="1" dirty="0" err="1">
                <a:solidFill>
                  <a:schemeClr val="accent2">
                    <a:lumMod val="50000"/>
                  </a:schemeClr>
                </a:solidFill>
              </a:rPr>
              <a:t>。</a:t>
            </a:r>
            <a:r>
              <a:rPr kumimoji="1" lang="ja-JP" altLang="en-US" sz="1400" dirty="0"/>
              <a:t>（本ページの画像は</a:t>
            </a:r>
            <a:r>
              <a:rPr kumimoji="1" lang="en-US" altLang="ja-JP" sz="1400" dirty="0"/>
              <a:t>PASJ2018</a:t>
            </a:r>
            <a:r>
              <a:rPr kumimoji="1" lang="ja-JP" altLang="en-US" sz="1400" dirty="0" err="1"/>
              <a:t>、</a:t>
            </a:r>
            <a:r>
              <a:rPr kumimoji="1" lang="ja-JP" altLang="en-US" sz="1400" dirty="0"/>
              <a:t>第</a:t>
            </a:r>
            <a:r>
              <a:rPr kumimoji="1" lang="en-US" altLang="ja-JP" sz="1400" dirty="0"/>
              <a:t>15</a:t>
            </a:r>
            <a:r>
              <a:rPr kumimoji="1" lang="ja-JP" altLang="en-US" sz="1400" dirty="0"/>
              <a:t>回年会（長岡市））</a:t>
            </a:r>
          </a:p>
        </p:txBody>
      </p:sp>
    </p:spTree>
    <p:extLst>
      <p:ext uri="{BB962C8B-B14F-4D97-AF65-F5344CB8AC3E}">
        <p14:creationId xmlns:p14="http://schemas.microsoft.com/office/powerpoint/2010/main" val="38403170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991</TotalTime>
  <Words>1509</Words>
  <Application>Microsoft Office PowerPoint</Application>
  <PresentationFormat>ユーザー設定</PresentationFormat>
  <Paragraphs>55</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HGSｺﾞｼｯｸE</vt:lpstr>
      <vt:lpstr>游ゴシック</vt:lpstr>
      <vt:lpstr>Arial</vt:lpstr>
      <vt:lpstr>Calibri</vt:lpstr>
      <vt:lpstr>Calibri Light</vt:lpstr>
      <vt:lpstr>Office テーマ</vt:lpstr>
      <vt:lpstr>日本加速器学会 年会ポスターセッション 発表資料の準備と提出について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日本大学　理工学部　平成30年度マイクロソフト・スクールアグリーメント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日本加速器学会 第17回年会 ポスターセッション発表資料用 テンプレート</dc:title>
  <dc:creator>tanaka</dc:creator>
  <cp:lastModifiedBy>久住　慶多</cp:lastModifiedBy>
  <cp:revision>106</cp:revision>
  <cp:lastPrinted>2021-07-21T08:19:06Z</cp:lastPrinted>
  <dcterms:created xsi:type="dcterms:W3CDTF">2020-07-13T02:36:50Z</dcterms:created>
  <dcterms:modified xsi:type="dcterms:W3CDTF">2021-07-21T08:19:39Z</dcterms:modified>
</cp:coreProperties>
</file>